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8" r:id="rId2"/>
    <p:sldId id="277" r:id="rId3"/>
    <p:sldId id="278" r:id="rId4"/>
    <p:sldId id="279" r:id="rId5"/>
    <p:sldId id="280" r:id="rId6"/>
    <p:sldId id="281" r:id="rId7"/>
    <p:sldId id="282" r:id="rId8"/>
    <p:sldId id="283" r:id="rId9"/>
    <p:sldId id="256" r:id="rId10"/>
    <p:sldId id="257" r:id="rId11"/>
    <p:sldId id="267" r:id="rId12"/>
    <p:sldId id="258" r:id="rId13"/>
    <p:sldId id="259" r:id="rId14"/>
    <p:sldId id="260" r:id="rId15"/>
    <p:sldId id="261" r:id="rId16"/>
    <p:sldId id="262" r:id="rId17"/>
    <p:sldId id="263" r:id="rId18"/>
    <p:sldId id="264" r:id="rId19"/>
    <p:sldId id="265" r:id="rId20"/>
    <p:sldId id="266" r:id="rId21"/>
    <p:sldId id="269" r:id="rId22"/>
    <p:sldId id="270" r:id="rId23"/>
    <p:sldId id="271" r:id="rId24"/>
    <p:sldId id="272" r:id="rId25"/>
    <p:sldId id="273" r:id="rId26"/>
    <p:sldId id="274" r:id="rId27"/>
    <p:sldId id="275" r:id="rId28"/>
    <p:sldId id="276" r:id="rId29"/>
    <p:sldId id="284"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2"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A3685-13C3-4591-AF29-8160023EB36E}" type="datetimeFigureOut">
              <a:rPr lang="el-GR" smtClean="0"/>
              <a:t>28/3/2024</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315A2-7E28-4933-8856-4CF846F64458}"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15896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39247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207515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792913" y="161758"/>
            <a:ext cx="9155812" cy="5188241"/>
          </a:xfrm>
          <a:prstGeom prst="rect">
            <a:avLst/>
          </a:prstGeom>
        </p:spPr>
      </p:pic>
      <p:sp>
        <p:nvSpPr>
          <p:cNvPr id="2" name="Holder 2"/>
          <p:cNvSpPr>
            <a:spLocks noGrp="1"/>
          </p:cNvSpPr>
          <p:nvPr>
            <p:ph type="title"/>
          </p:nvPr>
        </p:nvSpPr>
        <p:spPr/>
        <p:txBody>
          <a:bodyPr lIns="0" tIns="0" rIns="0" bIns="0"/>
          <a:lstStyle>
            <a:lvl1pPr>
              <a:defRPr sz="3900" b="0" i="0">
                <a:solidFill>
                  <a:srgbClr val="01010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362682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95446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02779CA-A818-458D-BEF8-DDA56CE47727}" type="datetimeFigureOut">
              <a:rPr lang="el-GR" smtClean="0"/>
              <a:pPr/>
              <a:t>28/3/2024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261588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02779CA-A818-458D-BEF8-DDA56CE47727}" type="datetimeFigureOut">
              <a:rPr lang="el-GR" smtClean="0"/>
              <a:pPr/>
              <a:t>28/3/2024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292664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02779CA-A818-458D-BEF8-DDA56CE47727}" type="datetimeFigureOut">
              <a:rPr lang="el-GR" smtClean="0"/>
              <a:pPr/>
              <a:t>28/3/2024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26987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02779CA-A818-458D-BEF8-DDA56CE47727}" type="datetimeFigureOut">
              <a:rPr lang="el-GR" smtClean="0"/>
              <a:pPr/>
              <a:t>28/3/2024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306766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02779CA-A818-458D-BEF8-DDA56CE47727}" type="datetimeFigureOut">
              <a:rPr lang="el-GR" smtClean="0"/>
              <a:pPr/>
              <a:t>28/3/2024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412300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02779CA-A818-458D-BEF8-DDA56CE47727}" type="datetimeFigureOut">
              <a:rPr lang="el-GR" smtClean="0"/>
              <a:pPr/>
              <a:t>28/3/2024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605C73-6747-4833-9E73-7423253D1BA6}" type="slidenum">
              <a:rPr lang="el-GR" smtClean="0"/>
              <a:pPr/>
              <a:t>‹#›</a:t>
            </a:fld>
            <a:endParaRPr lang="el-GR"/>
          </a:p>
        </p:txBody>
      </p:sp>
    </p:spTree>
    <p:extLst>
      <p:ext uri="{BB962C8B-B14F-4D97-AF65-F5344CB8AC3E}">
        <p14:creationId xmlns:p14="http://schemas.microsoft.com/office/powerpoint/2010/main" val="254326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779CA-A818-458D-BEF8-DDA56CE47727}" type="datetimeFigureOut">
              <a:rPr lang="el-GR" smtClean="0"/>
              <a:pPr/>
              <a:t>28/3/2024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05C73-6747-4833-9E73-7423253D1BA6}" type="slidenum">
              <a:rPr lang="el-GR" smtClean="0"/>
              <a:pPr/>
              <a:t>‹#›</a:t>
            </a:fld>
            <a:endParaRPr lang="el-GR"/>
          </a:p>
        </p:txBody>
      </p:sp>
    </p:spTree>
    <p:extLst>
      <p:ext uri="{BB962C8B-B14F-4D97-AF65-F5344CB8AC3E}">
        <p14:creationId xmlns:p14="http://schemas.microsoft.com/office/powerpoint/2010/main" val="154381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fFTyolnUKeI?si=bBFfU5If2j6t7jNJ"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14849" y="1"/>
            <a:ext cx="8495270" cy="1540476"/>
          </a:xfrm>
        </p:spPr>
        <p:txBody>
          <a:bodyPr>
            <a:noAutofit/>
          </a:bodyPr>
          <a:lstStyle/>
          <a:p>
            <a:r>
              <a:rPr lang="el-GR" sz="9600" b="1" dirty="0"/>
              <a:t>Αυτόχθονες Λαοί </a:t>
            </a:r>
          </a:p>
        </p:txBody>
      </p:sp>
      <p:pic>
        <p:nvPicPr>
          <p:cNvPr id="4" name="3 - Θέση περιεχομένου" descr="μαορι.jpg"/>
          <p:cNvPicPr>
            <a:picLocks noGrp="1" noChangeAspect="1"/>
          </p:cNvPicPr>
          <p:nvPr>
            <p:ph idx="1"/>
          </p:nvPr>
        </p:nvPicPr>
        <p:blipFill>
          <a:blip r:embed="rId2" cstate="print"/>
          <a:stretch>
            <a:fillRect/>
          </a:stretch>
        </p:blipFill>
        <p:spPr>
          <a:xfrm rot="21001611">
            <a:off x="326785" y="2610773"/>
            <a:ext cx="3182405" cy="2117746"/>
          </a:xfrm>
        </p:spPr>
      </p:pic>
      <p:pic>
        <p:nvPicPr>
          <p:cNvPr id="5" name="4 - Εικόνα" descr="εικονες.jpg"/>
          <p:cNvPicPr>
            <a:picLocks noChangeAspect="1"/>
          </p:cNvPicPr>
          <p:nvPr/>
        </p:nvPicPr>
        <p:blipFill>
          <a:blip r:embed="rId3" cstate="print"/>
          <a:stretch>
            <a:fillRect/>
          </a:stretch>
        </p:blipFill>
        <p:spPr>
          <a:xfrm rot="1136048">
            <a:off x="922768" y="4737113"/>
            <a:ext cx="2619375" cy="1743075"/>
          </a:xfrm>
          <a:prstGeom prst="rect">
            <a:avLst/>
          </a:prstGeom>
        </p:spPr>
      </p:pic>
      <p:pic>
        <p:nvPicPr>
          <p:cNvPr id="6" name="5 - Εικόνα" descr="παπουα.jpg"/>
          <p:cNvPicPr>
            <a:picLocks noChangeAspect="1"/>
          </p:cNvPicPr>
          <p:nvPr/>
        </p:nvPicPr>
        <p:blipFill>
          <a:blip r:embed="rId4" cstate="print"/>
          <a:stretch>
            <a:fillRect/>
          </a:stretch>
        </p:blipFill>
        <p:spPr>
          <a:xfrm rot="965649">
            <a:off x="9451385" y="2534603"/>
            <a:ext cx="2316627" cy="2316627"/>
          </a:xfrm>
          <a:prstGeom prst="rect">
            <a:avLst/>
          </a:prstGeom>
        </p:spPr>
      </p:pic>
      <p:pic>
        <p:nvPicPr>
          <p:cNvPr id="7" name="6 - Εικόνα" descr="παπουα 2.jpg"/>
          <p:cNvPicPr>
            <a:picLocks noChangeAspect="1"/>
          </p:cNvPicPr>
          <p:nvPr/>
        </p:nvPicPr>
        <p:blipFill>
          <a:blip r:embed="rId5" cstate="print"/>
          <a:stretch>
            <a:fillRect/>
          </a:stretch>
        </p:blipFill>
        <p:spPr>
          <a:xfrm rot="359572" flipH="1">
            <a:off x="8634637" y="4821017"/>
            <a:ext cx="2677342" cy="1781649"/>
          </a:xfrm>
          <a:prstGeom prst="rect">
            <a:avLst/>
          </a:prstGeom>
        </p:spPr>
      </p:pic>
      <p:pic>
        <p:nvPicPr>
          <p:cNvPr id="8" name="7 - Εικόνα" descr="αβοριγ.jpg"/>
          <p:cNvPicPr>
            <a:picLocks noChangeAspect="1"/>
          </p:cNvPicPr>
          <p:nvPr/>
        </p:nvPicPr>
        <p:blipFill>
          <a:blip r:embed="rId6" cstate="print"/>
          <a:stretch>
            <a:fillRect/>
          </a:stretch>
        </p:blipFill>
        <p:spPr>
          <a:xfrm>
            <a:off x="5076695" y="2323070"/>
            <a:ext cx="2551542" cy="2202849"/>
          </a:xfrm>
          <a:prstGeom prst="rect">
            <a:avLst/>
          </a:prstGeom>
        </p:spPr>
      </p:pic>
      <p:pic>
        <p:nvPicPr>
          <p:cNvPr id="9" name="8 - Εικόνα" descr="αβοριγινεσ2.jpg"/>
          <p:cNvPicPr>
            <a:picLocks noChangeAspect="1"/>
          </p:cNvPicPr>
          <p:nvPr/>
        </p:nvPicPr>
        <p:blipFill>
          <a:blip r:embed="rId7" cstate="print"/>
          <a:stretch>
            <a:fillRect/>
          </a:stretch>
        </p:blipFill>
        <p:spPr>
          <a:xfrm>
            <a:off x="4980287" y="4960207"/>
            <a:ext cx="2857500" cy="1600200"/>
          </a:xfrm>
          <a:prstGeom prst="rect">
            <a:avLst/>
          </a:prstGeom>
        </p:spPr>
      </p:pic>
      <p:sp>
        <p:nvSpPr>
          <p:cNvPr id="10" name="9 - TextBox"/>
          <p:cNvSpPr txBox="1"/>
          <p:nvPr/>
        </p:nvSpPr>
        <p:spPr>
          <a:xfrm>
            <a:off x="897923" y="1845275"/>
            <a:ext cx="1853513" cy="523220"/>
          </a:xfrm>
          <a:prstGeom prst="rect">
            <a:avLst/>
          </a:prstGeom>
          <a:noFill/>
        </p:spPr>
        <p:txBody>
          <a:bodyPr wrap="square" rtlCol="0">
            <a:spAutoFit/>
          </a:bodyPr>
          <a:lstStyle/>
          <a:p>
            <a:r>
              <a:rPr lang="el-GR" sz="2800" b="1" dirty="0"/>
              <a:t>ΜΑΟΡΙ</a:t>
            </a:r>
            <a:r>
              <a:rPr lang="el-GR" dirty="0"/>
              <a:t> </a:t>
            </a:r>
          </a:p>
        </p:txBody>
      </p:sp>
      <p:sp>
        <p:nvSpPr>
          <p:cNvPr id="13" name="12 - TextBox"/>
          <p:cNvSpPr txBox="1"/>
          <p:nvPr/>
        </p:nvSpPr>
        <p:spPr>
          <a:xfrm>
            <a:off x="5272216" y="1441622"/>
            <a:ext cx="2133600" cy="523220"/>
          </a:xfrm>
          <a:prstGeom prst="rect">
            <a:avLst/>
          </a:prstGeom>
          <a:noFill/>
        </p:spPr>
        <p:txBody>
          <a:bodyPr wrap="square" rtlCol="0">
            <a:spAutoFit/>
          </a:bodyPr>
          <a:lstStyle/>
          <a:p>
            <a:r>
              <a:rPr lang="el-GR" sz="2800" b="1" dirty="0"/>
              <a:t>ΑΒΟΡΙΓΙΝΕΣ</a:t>
            </a:r>
          </a:p>
        </p:txBody>
      </p:sp>
      <p:sp>
        <p:nvSpPr>
          <p:cNvPr id="14" name="13 - TextBox"/>
          <p:cNvSpPr txBox="1"/>
          <p:nvPr/>
        </p:nvSpPr>
        <p:spPr>
          <a:xfrm>
            <a:off x="9926595" y="1631092"/>
            <a:ext cx="1754659" cy="523220"/>
          </a:xfrm>
          <a:prstGeom prst="rect">
            <a:avLst/>
          </a:prstGeom>
          <a:noFill/>
        </p:spPr>
        <p:txBody>
          <a:bodyPr wrap="square" rtlCol="0">
            <a:spAutoFit/>
          </a:bodyPr>
          <a:lstStyle/>
          <a:p>
            <a:r>
              <a:rPr lang="el-GR" sz="2800" b="1" dirty="0"/>
              <a:t>ΠΑΠΟΥΑ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3" name="Θέση περιεχομένου 2"/>
          <p:cNvSpPr>
            <a:spLocks noGrp="1"/>
          </p:cNvSpPr>
          <p:nvPr>
            <p:ph idx="1"/>
          </p:nvPr>
        </p:nvSpPr>
        <p:spPr>
          <a:xfrm>
            <a:off x="933450" y="701675"/>
            <a:ext cx="10515600" cy="4351338"/>
          </a:xfrm>
        </p:spPr>
        <p:txBody>
          <a:bodyPr/>
          <a:lstStyle/>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ΜΑΟΡΙ  είναι  το  όνομα ιθαγενούς  πληθυσμού της  Νέας Ζηλανδίας.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Η λέξη Μαορί σημαίνει «κανονικός» ή «κοινός» και διακρίνει τα θνητά όντα από τους θεούς.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4647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19150" y="415925"/>
            <a:ext cx="10515600" cy="4351338"/>
          </a:xfrm>
        </p:spPr>
        <p:txBody>
          <a:bodyPr/>
          <a:lstStyle/>
          <a:p>
            <a:pPr marL="0" indent="0" algn="jus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Οι Μαορί έφτασαν στην Ζηλανδία από την Πολυνησία πολύ πριν η χώρα αποικηθεί από τους Ευρωπαίους. Μάλιστα κάποιοι πιστεύουν ότι έφτασαν εκεί ταξιδεύοντας με κανό.</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0306" y="1790224"/>
            <a:ext cx="7253288" cy="4826733"/>
          </a:xfrm>
          <a:prstGeom prst="rect">
            <a:avLst/>
          </a:prstGeom>
        </p:spPr>
      </p:pic>
    </p:spTree>
    <p:extLst>
      <p:ext uri="{BB962C8B-B14F-4D97-AF65-F5344CB8AC3E}">
        <p14:creationId xmlns:p14="http://schemas.microsoft.com/office/powerpoint/2010/main" val="222263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A73F5F-C0A8-F0DF-4ED3-4B74B6D4F626}"/>
              </a:ext>
            </a:extLst>
          </p:cNvPr>
          <p:cNvPicPr>
            <a:picLocks noChangeAspect="1"/>
          </p:cNvPicPr>
          <p:nvPr/>
        </p:nvPicPr>
        <p:blipFill rotWithShape="1">
          <a:blip r:embed="rId2"/>
          <a:srcRect l="6275" t="13333" r="14414" b="12908"/>
          <a:stretch/>
        </p:blipFill>
        <p:spPr>
          <a:xfrm>
            <a:off x="2522356" y="914400"/>
            <a:ext cx="9669642" cy="5058383"/>
          </a:xfrm>
          <a:prstGeom prst="ellipse">
            <a:avLst/>
          </a:prstGeom>
          <a:ln>
            <a:noFill/>
          </a:ln>
          <a:effectLst>
            <a:softEdge rad="112500"/>
          </a:effectLst>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96AB371-3BFE-7735-D49E-D69E6E08D6F9}"/>
              </a:ext>
            </a:extLst>
          </p:cNvPr>
          <p:cNvSpPr txBox="1"/>
          <p:nvPr/>
        </p:nvSpPr>
        <p:spPr>
          <a:xfrm>
            <a:off x="542926" y="1919851"/>
            <a:ext cx="3238500" cy="3742762"/>
          </a:xfrm>
          <a:prstGeom prst="rect">
            <a:avLst/>
          </a:prstGeom>
        </p:spPr>
        <p:txBody>
          <a:bodyPr vert="horz" lIns="91440" tIns="45720" rIns="91440" bIns="45720" rtlCol="0">
            <a:normAutofit/>
          </a:bodyPr>
          <a:lstStyle/>
          <a:p>
            <a:pPr algn="ctr">
              <a:lnSpc>
                <a:spcPct val="90000"/>
              </a:lnSpc>
              <a:spcAft>
                <a:spcPts val="600"/>
              </a:spcAft>
            </a:pPr>
            <a:r>
              <a:rPr lang="el-GR" sz="2000" dirty="0"/>
              <a:t>Επιλέξτε τον παρακάτω  σύνδεσμο και παρακολουθήστε το βίντεο.</a:t>
            </a:r>
            <a:endParaRPr lang="el-GR" sz="2000" dirty="0">
              <a:hlinkClick r:id="rId3"/>
            </a:endParaRPr>
          </a:p>
          <a:p>
            <a:pPr>
              <a:lnSpc>
                <a:spcPct val="90000"/>
              </a:lnSpc>
              <a:spcAft>
                <a:spcPts val="600"/>
              </a:spcAft>
            </a:pPr>
            <a:endParaRPr lang="el-GR" sz="2000" dirty="0">
              <a:hlinkClick r:id="rId3"/>
            </a:endParaRPr>
          </a:p>
          <a:p>
            <a:pPr>
              <a:lnSpc>
                <a:spcPct val="90000"/>
              </a:lnSpc>
              <a:spcAft>
                <a:spcPts val="600"/>
              </a:spcAft>
            </a:pPr>
            <a:endParaRPr lang="el-GR" sz="2000" dirty="0">
              <a:hlinkClick r:id="rId3"/>
            </a:endParaRPr>
          </a:p>
          <a:p>
            <a:pPr>
              <a:lnSpc>
                <a:spcPct val="90000"/>
              </a:lnSpc>
              <a:spcAft>
                <a:spcPts val="600"/>
              </a:spcAft>
            </a:pPr>
            <a:endParaRPr lang="el-GR" sz="2000" dirty="0">
              <a:hlinkClick r:id="rId3"/>
            </a:endParaRPr>
          </a:p>
          <a:p>
            <a:pPr>
              <a:lnSpc>
                <a:spcPct val="90000"/>
              </a:lnSpc>
              <a:spcAft>
                <a:spcPts val="600"/>
              </a:spcAft>
            </a:pPr>
            <a:r>
              <a:rPr lang="en-US" sz="2000" dirty="0">
                <a:hlinkClick r:id="rId3"/>
              </a:rPr>
              <a:t>https://youtu.be/fFTyolnUKeI?si=bBFfU5If2j6t7jNJ</a:t>
            </a:r>
            <a:endParaRPr lang="en-US" sz="2000" dirty="0"/>
          </a:p>
        </p:txBody>
      </p:sp>
      <p:pic>
        <p:nvPicPr>
          <p:cNvPr id="7" name="Graphic 6" descr="Arrow Down with solid fill">
            <a:extLst>
              <a:ext uri="{FF2B5EF4-FFF2-40B4-BE49-F238E27FC236}">
                <a16:creationId xmlns:a16="http://schemas.microsoft.com/office/drawing/2014/main" id="{AD57579F-E51F-24EE-9A28-24450BD959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9685" y="3064747"/>
            <a:ext cx="914400" cy="754778"/>
          </a:xfrm>
          <a:prstGeom prst="rect">
            <a:avLst/>
          </a:prstGeom>
        </p:spPr>
      </p:pic>
    </p:spTree>
    <p:extLst>
      <p:ext uri="{BB962C8B-B14F-4D97-AF65-F5344CB8AC3E}">
        <p14:creationId xmlns:p14="http://schemas.microsoft.com/office/powerpoint/2010/main" val="192767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00100" y="777875"/>
            <a:ext cx="10515600" cy="4351338"/>
          </a:xfrm>
        </p:spPr>
        <p:txBody>
          <a:bodyPr/>
          <a:lstStyle/>
          <a:p>
            <a:pPr marL="0" indent="0">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Οι παραδοσιακοί Μαορί ήταν κυνηγοί, ψαράδες και καλλιεργητές.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675" y="1324702"/>
            <a:ext cx="7639050" cy="5083440"/>
          </a:xfrm>
          <a:prstGeom prst="rect">
            <a:avLst/>
          </a:prstGeom>
        </p:spPr>
      </p:pic>
    </p:spTree>
    <p:extLst>
      <p:ext uri="{BB962C8B-B14F-4D97-AF65-F5344CB8AC3E}">
        <p14:creationId xmlns:p14="http://schemas.microsoft.com/office/powerpoint/2010/main" val="140358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600" y="2071104"/>
            <a:ext cx="6995780" cy="4520196"/>
          </a:xfrm>
          <a:prstGeom prst="rect">
            <a:avLst/>
          </a:prstGeom>
        </p:spPr>
      </p:pic>
      <p:sp>
        <p:nvSpPr>
          <p:cNvPr id="3" name="Θέση περιεχομένου 2"/>
          <p:cNvSpPr>
            <a:spLocks noGrp="1"/>
          </p:cNvSpPr>
          <p:nvPr>
            <p:ph idx="1"/>
          </p:nvPr>
        </p:nvSpPr>
        <p:spPr>
          <a:xfrm>
            <a:off x="800100" y="377825"/>
            <a:ext cx="10515600" cy="4351338"/>
          </a:xfrm>
        </p:spPr>
        <p:txBody>
          <a:bodyPr/>
          <a:lstStyle/>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Τα βασικά τους καθήκοντα ήταν διαφορετικά για άντρες και γυναίκες, αλλά υπήρχαν και πολλές ομαδικές δραστηριότητες όπως η καλλιέργεια και η συλλογή τροφής  και οι πολεμικές δραστηριότητες.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2242">
            <a:off x="7477772" y="2179216"/>
            <a:ext cx="3801536" cy="4833108"/>
          </a:xfrm>
          <a:prstGeom prst="rect">
            <a:avLst/>
          </a:prstGeom>
        </p:spPr>
      </p:pic>
    </p:spTree>
    <p:extLst>
      <p:ext uri="{BB962C8B-B14F-4D97-AF65-F5344CB8AC3E}">
        <p14:creationId xmlns:p14="http://schemas.microsoft.com/office/powerpoint/2010/main" val="26844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10515600" cy="4351338"/>
          </a:xfrm>
        </p:spPr>
        <p:txBody>
          <a:bodyPr/>
          <a:lstStyle/>
          <a:p>
            <a:pPr marL="0" indent="0" algn="just">
              <a:buNone/>
            </a:pPr>
            <a:r>
              <a:rPr lang="el-GR" dirty="0"/>
              <a:t>Οι Μαορί ζουν σε μεγάλα καινούρια σπίτια σε στυλ καλύβας .Οι παλιές κατοικίες τους ήταν σαν καλύβες φτιαγμένες από καλάμια ή ξύλο. Η κατοικία του βασιλιά των Μαορί ήταν περίπου το ίδιο αλλά πιο μεγάλη και πιο διακοσμημένη.</a:t>
            </a:r>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b="8019"/>
          <a:stretch/>
        </p:blipFill>
        <p:spPr>
          <a:xfrm rot="21053512">
            <a:off x="306652" y="2083788"/>
            <a:ext cx="5838825" cy="4339431"/>
          </a:xfrm>
          <a:prstGeom prst="rect">
            <a:avLst/>
          </a:prstGeom>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b="7628"/>
          <a:stretch/>
        </p:blipFill>
        <p:spPr>
          <a:xfrm rot="721080">
            <a:off x="6779435" y="2241378"/>
            <a:ext cx="5073910" cy="3786981"/>
          </a:xfrm>
          <a:prstGeom prst="rect">
            <a:avLst/>
          </a:prstGeom>
        </p:spPr>
      </p:pic>
    </p:spTree>
    <p:extLst>
      <p:ext uri="{BB962C8B-B14F-4D97-AF65-F5344CB8AC3E}">
        <p14:creationId xmlns:p14="http://schemas.microsoft.com/office/powerpoint/2010/main" val="11373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2400" y="0"/>
            <a:ext cx="7829550" cy="4351338"/>
          </a:xfrm>
        </p:spPr>
        <p:txBody>
          <a:bodyPr/>
          <a:lstStyle/>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Η θρησκεία των Μαορί είναι στενά συνδεδεμένη με τη φύση.</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Για τους Μαορί όλα τα πράγματα θεωρείται πως έχουν μια δύναμη ζωής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Άνθρωποι αλλά και αντικείμενα περιέχουν </a:t>
            </a:r>
            <a:r>
              <a:rPr lang="el-GR" dirty="0" err="1">
                <a:effectLst/>
                <a:latin typeface="Times New Roman" panose="02020603050405020304" pitchFamily="18" charset="0"/>
                <a:ea typeface="Times New Roman" panose="02020603050405020304" pitchFamily="18" charset="0"/>
                <a:cs typeface="Times New Roman" panose="02020603050405020304" pitchFamily="18" charset="0"/>
              </a:rPr>
              <a:t>mana</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 πνευματική δύναμη ή ουσία.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084" y="209550"/>
            <a:ext cx="4048916" cy="6093619"/>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259" y="3048000"/>
            <a:ext cx="4168490" cy="3810000"/>
          </a:xfrm>
          <a:prstGeom prst="rect">
            <a:avLst/>
          </a:prstGeom>
        </p:spPr>
      </p:pic>
    </p:spTree>
    <p:extLst>
      <p:ext uri="{BB962C8B-B14F-4D97-AF65-F5344CB8AC3E}">
        <p14:creationId xmlns:p14="http://schemas.microsoft.com/office/powerpoint/2010/main" val="85598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5800" y="571500"/>
            <a:ext cx="10515600" cy="4351338"/>
          </a:xfrm>
        </p:spPr>
        <p:txBody>
          <a:bodyPr/>
          <a:lstStyle/>
          <a:p>
            <a:pPr marL="0" indent="0" algn="jus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l-GR" dirty="0" err="1">
                <a:effectLst/>
                <a:latin typeface="Times New Roman" panose="02020603050405020304" pitchFamily="18" charset="0"/>
                <a:ea typeface="Times New Roman" panose="02020603050405020304" pitchFamily="18" charset="0"/>
                <a:cs typeface="Times New Roman" panose="02020603050405020304" pitchFamily="18" charset="0"/>
              </a:rPr>
              <a:t>χάκα</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ea typeface="Times New Roman" panose="02020603050405020304" pitchFamily="18" charset="0"/>
                <a:cs typeface="Times New Roman" panose="02020603050405020304" pitchFamily="18" charset="0"/>
              </a:rPr>
              <a:t>haka</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είναι ένα</a:t>
            </a:r>
            <a:r>
              <a:rPr lang="el-GR"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σημαντικό στοιχείο που συνδέεται με τον πολιτισμό τους. </a:t>
            </a:r>
            <a:r>
              <a:rPr lang="el-GR" dirty="0">
                <a:effectLst/>
                <a:latin typeface="Times New Roman" panose="02020603050405020304" pitchFamily="18" charset="0"/>
                <a:ea typeface="Calibri" panose="020F0502020204030204" pitchFamily="34" charset="0"/>
                <a:cs typeface="Times New Roman" panose="02020603050405020304" pitchFamily="18" charset="0"/>
              </a:rPr>
              <a:t>Το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χάκα</a:t>
            </a:r>
            <a:r>
              <a:rPr lang="el-GR" dirty="0">
                <a:effectLst/>
                <a:latin typeface="Times New Roman" panose="02020603050405020304" pitchFamily="18" charset="0"/>
                <a:ea typeface="Calibri" panose="020F0502020204030204" pitchFamily="34" charset="0"/>
                <a:cs typeface="Times New Roman" panose="02020603050405020304" pitchFamily="18" charset="0"/>
              </a:rPr>
              <a:t> είναι ένα από τα πολλά είδη ομαδικού χορού ή παράστασης. Εκτελούνται διάφορα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χάκα</a:t>
            </a:r>
            <a:r>
              <a:rPr lang="el-GR" dirty="0">
                <a:effectLst/>
                <a:latin typeface="Times New Roman" panose="02020603050405020304" pitchFamily="18" charset="0"/>
                <a:ea typeface="Calibri" panose="020F0502020204030204" pitchFamily="34" charset="0"/>
                <a:cs typeface="Times New Roman" panose="02020603050405020304" pitchFamily="18" charset="0"/>
              </a:rPr>
              <a:t> σε σχέση με την περίπτωση. Υπάρχουν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χάκα</a:t>
            </a:r>
            <a:r>
              <a:rPr lang="el-GR" dirty="0">
                <a:effectLst/>
                <a:latin typeface="Times New Roman" panose="02020603050405020304" pitchFamily="18" charset="0"/>
                <a:ea typeface="Calibri" panose="020F0502020204030204" pitchFamily="34" charset="0"/>
                <a:cs typeface="Times New Roman" panose="02020603050405020304" pitchFamily="18" charset="0"/>
              </a:rPr>
              <a:t> τραγουδιού </a:t>
            </a:r>
            <a:r>
              <a:rPr lang="el-GR">
                <a:effectLst/>
                <a:latin typeface="Times New Roman" panose="02020603050405020304" pitchFamily="18" charset="0"/>
                <a:ea typeface="Calibri" panose="020F0502020204030204" pitchFamily="34" charset="0"/>
                <a:cs typeface="Times New Roman" panose="02020603050405020304" pitchFamily="18" charset="0"/>
              </a:rPr>
              <a:t>και χαράς </a:t>
            </a:r>
            <a:r>
              <a:rPr lang="el-GR" dirty="0">
                <a:effectLst/>
                <a:latin typeface="Times New Roman" panose="02020603050405020304" pitchFamily="18" charset="0"/>
                <a:ea typeface="Calibri" panose="020F0502020204030204" pitchFamily="34" charset="0"/>
                <a:cs typeface="Times New Roman" panose="02020603050405020304" pitchFamily="18" charset="0"/>
              </a:rPr>
              <a:t>και πολεμικά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χάκα</a:t>
            </a:r>
            <a:r>
              <a:rPr lang="el-GR"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187" y="2472154"/>
            <a:ext cx="6306826" cy="4119146"/>
          </a:xfrm>
          <a:prstGeom prst="rect">
            <a:avLst/>
          </a:prstGeom>
        </p:spPr>
      </p:pic>
    </p:spTree>
    <p:extLst>
      <p:ext uri="{BB962C8B-B14F-4D97-AF65-F5344CB8AC3E}">
        <p14:creationId xmlns:p14="http://schemas.microsoft.com/office/powerpoint/2010/main" val="268707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71550" y="473075"/>
            <a:ext cx="10515600" cy="4351338"/>
          </a:xfrm>
        </p:spPr>
        <p:txBody>
          <a:bodyPr/>
          <a:lstStyle/>
          <a:p>
            <a:pPr marL="0" indent="0">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Ακόμη και σήμερα, οι εθνικές ομάδες της Νέας Ζηλανδίας, πριν τους διεθνείς αγώνες εκτελούν κάποιο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χάκα</a:t>
            </a:r>
            <a:r>
              <a:rPr lang="el-GR"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725" y="1428751"/>
            <a:ext cx="8477249" cy="5216768"/>
          </a:xfrm>
          <a:prstGeom prst="rect">
            <a:avLst/>
          </a:prstGeom>
        </p:spPr>
      </p:pic>
    </p:spTree>
    <p:extLst>
      <p:ext uri="{BB962C8B-B14F-4D97-AF65-F5344CB8AC3E}">
        <p14:creationId xmlns:p14="http://schemas.microsoft.com/office/powerpoint/2010/main" val="224489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5350" y="0"/>
            <a:ext cx="10515600" cy="4351338"/>
          </a:xfrm>
        </p:spPr>
        <p:txBody>
          <a:bodyPr/>
          <a:lstStyle/>
          <a:p>
            <a:pPr marL="0" indent="0" algn="just">
              <a:lnSpc>
                <a:spcPct val="107000"/>
              </a:lnSpc>
              <a:spcAft>
                <a:spcPts val="800"/>
              </a:spcAft>
              <a:buNone/>
            </a:pPr>
            <a:r>
              <a:rPr lang="el-GR" dirty="0">
                <a:effectLst/>
                <a:latin typeface="Times New Roman" panose="02020603050405020304" pitchFamily="18" charset="0"/>
                <a:ea typeface="Calibri" panose="020F0502020204030204" pitchFamily="34" charset="0"/>
                <a:cs typeface="Times New Roman" panose="02020603050405020304" pitchFamily="18" charset="0"/>
              </a:rPr>
              <a:t>Ξεχωριστή θέση έχει η τέχνη των </a:t>
            </a:r>
            <a:r>
              <a:rPr lang="el-GR" dirty="0" err="1">
                <a:effectLst/>
                <a:latin typeface="Times New Roman" panose="02020603050405020304" pitchFamily="18" charset="0"/>
                <a:ea typeface="Calibri" panose="020F0502020204030204" pitchFamily="34" charset="0"/>
                <a:cs typeface="Times New Roman" panose="02020603050405020304" pitchFamily="18" charset="0"/>
              </a:rPr>
              <a:t>tattoo</a:t>
            </a:r>
            <a:r>
              <a:rPr lang="el-GR" dirty="0">
                <a:effectLst/>
                <a:latin typeface="Times New Roman" panose="02020603050405020304" pitchFamily="18" charset="0"/>
                <a:ea typeface="Calibri" panose="020F0502020204030204" pitchFamily="34" charset="0"/>
                <a:cs typeface="Times New Roman" panose="02020603050405020304" pitchFamily="18" charset="0"/>
              </a:rPr>
              <a:t>. Δημιουργούνταν με αυλακώσεις στο δέρμα αφού σκαλίζονταν με σφυρί και οστέινο καλέμι! Διακοσμούσαν με τα περίφημα μοτίβα τους τόσο τον λαιμό όσο και όλο το σώμα. Κάθε σχέδιο ήταν μοναδικό.</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25" y="2042255"/>
            <a:ext cx="6877050" cy="4618165"/>
          </a:xfrm>
          <a:prstGeom prst="rect">
            <a:avLst/>
          </a:prstGeom>
        </p:spPr>
      </p:pic>
    </p:spTree>
    <p:extLst>
      <p:ext uri="{BB962C8B-B14F-4D97-AF65-F5344CB8AC3E}">
        <p14:creationId xmlns:p14="http://schemas.microsoft.com/office/powerpoint/2010/main" val="163102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9260" y="5410200"/>
            <a:ext cx="6253480" cy="444352"/>
          </a:xfrm>
          <a:prstGeom prst="rect">
            <a:avLst/>
          </a:prstGeom>
        </p:spPr>
        <p:txBody>
          <a:bodyPr vert="horz" wrap="square" lIns="0" tIns="13335" rIns="0" bIns="0" rtlCol="0">
            <a:spAutoFit/>
          </a:bodyPr>
          <a:lstStyle/>
          <a:p>
            <a:pPr marL="12700" algn="ctr">
              <a:lnSpc>
                <a:spcPct val="100000"/>
              </a:lnSpc>
              <a:spcBef>
                <a:spcPts val="105"/>
              </a:spcBef>
            </a:pPr>
            <a:r>
              <a:rPr lang="el-GR" sz="2800" b="1" dirty="0">
                <a:latin typeface="+mj-lt"/>
              </a:rPr>
              <a:t>Αυτόχθονες Λαοί</a:t>
            </a:r>
            <a:endParaRPr sz="2800" b="1" spc="-10" dirty="0">
              <a:latin typeface="+mj-lt"/>
            </a:endParaRPr>
          </a:p>
        </p:txBody>
      </p:sp>
      <p:sp>
        <p:nvSpPr>
          <p:cNvPr id="3" name="object 2">
            <a:extLst>
              <a:ext uri="{FF2B5EF4-FFF2-40B4-BE49-F238E27FC236}">
                <a16:creationId xmlns:a16="http://schemas.microsoft.com/office/drawing/2014/main" id="{FC17B416-9E36-BAE0-97DA-4B743EFE0804}"/>
              </a:ext>
            </a:extLst>
          </p:cNvPr>
          <p:cNvSpPr txBox="1">
            <a:spLocks/>
          </p:cNvSpPr>
          <p:nvPr/>
        </p:nvSpPr>
        <p:spPr>
          <a:xfrm>
            <a:off x="2969259" y="5854552"/>
            <a:ext cx="6987540" cy="444352"/>
          </a:xfrm>
          <a:prstGeom prst="rect">
            <a:avLst/>
          </a:prstGeom>
        </p:spPr>
        <p:txBody>
          <a:bodyPr vert="horz" wrap="square" lIns="0" tIns="13335" rIns="0" bIns="0" rtlCol="0">
            <a:spAutoFit/>
          </a:bodyPr>
          <a:lstStyle>
            <a:lvl1pPr>
              <a:defRPr sz="3900" b="0" i="0">
                <a:solidFill>
                  <a:srgbClr val="010101"/>
                </a:solidFill>
                <a:latin typeface="Arial"/>
                <a:ea typeface="+mj-ea"/>
                <a:cs typeface="Arial"/>
              </a:defRPr>
            </a:lvl1pPr>
          </a:lstStyle>
          <a:p>
            <a:pPr marL="12700" algn="ctr">
              <a:spcBef>
                <a:spcPts val="105"/>
              </a:spcBef>
            </a:pPr>
            <a:r>
              <a:rPr lang="el-GR" sz="2800" b="1" dirty="0">
                <a:latin typeface="+mj-lt"/>
              </a:rPr>
              <a:t>Οι Αβορίγινες της Αυστραλίας</a:t>
            </a:r>
            <a:endParaRPr lang="el-GR" sz="2800" b="1" spc="-1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47700" y="168275"/>
            <a:ext cx="10515600" cy="4351338"/>
          </a:xfrm>
        </p:spPr>
        <p:txBody>
          <a:bodyPr/>
          <a:lstStyle/>
          <a:p>
            <a:pPr marL="0" indent="0" algn="just">
              <a:lnSpc>
                <a:spcPct val="107000"/>
              </a:lnSpc>
              <a:spcAft>
                <a:spcPts val="0"/>
              </a:spcAft>
              <a:buNone/>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Παρά τον μεγάλο βαθμό ανάμειξης μεταξύ των Μαορί και Ευρωπαϊκών πληθυσμών, οι Μαορί μπόρεσαν να διατηρήσουν την πολιτιστική τους ταυτότητα.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099" y="1641348"/>
            <a:ext cx="9001125" cy="5040630"/>
          </a:xfrm>
          <a:prstGeom prst="rect">
            <a:avLst/>
          </a:prstGeom>
        </p:spPr>
      </p:pic>
    </p:spTree>
    <p:extLst>
      <p:ext uri="{BB962C8B-B14F-4D97-AF65-F5344CB8AC3E}">
        <p14:creationId xmlns:p14="http://schemas.microsoft.com/office/powerpoint/2010/main" val="65086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4292"/>
            <a:ext cx="10363200" cy="1571635"/>
          </a:xfrm>
        </p:spPr>
        <p:txBody>
          <a:bodyPr>
            <a:normAutofit/>
          </a:bodyPr>
          <a:lstStyle/>
          <a:p>
            <a:r>
              <a:rPr lang="el-GR" sz="3600" dirty="0"/>
              <a:t>Αυτόχθονες Λαοί</a:t>
            </a:r>
            <a:br>
              <a:rPr lang="el-GR" sz="3600" dirty="0"/>
            </a:br>
            <a:r>
              <a:rPr lang="el-GR" sz="3600" dirty="0"/>
              <a:t>ΠΑΠΟΥΑ!</a:t>
            </a:r>
          </a:p>
        </p:txBody>
      </p:sp>
      <p:sp>
        <p:nvSpPr>
          <p:cNvPr id="1026" name="AutoShape 2" descr="Παπούα-Νέα Γουϊνέα: η φυλή των ευτυχισμένων ιθαγενών! [εικόνες] - iporta.gr"/>
          <p:cNvSpPr>
            <a:spLocks noChangeAspect="1" noChangeArrowheads="1"/>
          </p:cNvSpPr>
          <p:nvPr/>
        </p:nvSpPr>
        <p:spPr bwMode="auto">
          <a:xfrm>
            <a:off x="207433" y="-838200"/>
            <a:ext cx="3505200" cy="17526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Picture 4" descr="Flag_of_Papua_New_Guinea.svg.png"/>
          <p:cNvPicPr>
            <a:picLocks noChangeAspect="1"/>
          </p:cNvPicPr>
          <p:nvPr/>
        </p:nvPicPr>
        <p:blipFill>
          <a:blip r:embed="rId2" cstate="print"/>
          <a:stretch>
            <a:fillRect/>
          </a:stretch>
        </p:blipFill>
        <p:spPr>
          <a:xfrm>
            <a:off x="2000221" y="1714488"/>
            <a:ext cx="8128000" cy="40005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9403" y="620689"/>
            <a:ext cx="10972800" cy="4525963"/>
          </a:xfrm>
        </p:spPr>
        <p:txBody>
          <a:bodyPr/>
          <a:lstStyle/>
          <a:p>
            <a:pPr algn="just">
              <a:buNone/>
            </a:pPr>
            <a:r>
              <a:rPr lang="el-GR" dirty="0"/>
              <a:t>    </a:t>
            </a:r>
          </a:p>
        </p:txBody>
      </p:sp>
      <p:pic>
        <p:nvPicPr>
          <p:cNvPr id="1026" name="Picture 2" descr="C:\Users\student\Desktop\1200px-Papua_New_Guinea_on_the_globe_(Oceania_centered).svg.png"/>
          <p:cNvPicPr>
            <a:picLocks noChangeAspect="1" noChangeArrowheads="1"/>
          </p:cNvPicPr>
          <p:nvPr/>
        </p:nvPicPr>
        <p:blipFill>
          <a:blip r:embed="rId2" cstate="print"/>
          <a:srcRect/>
          <a:stretch>
            <a:fillRect/>
          </a:stretch>
        </p:blipFill>
        <p:spPr bwMode="auto">
          <a:xfrm>
            <a:off x="3119669" y="2132857"/>
            <a:ext cx="5840019" cy="4138757"/>
          </a:xfrm>
          <a:prstGeom prst="rect">
            <a:avLst/>
          </a:prstGeom>
          <a:noFill/>
        </p:spPr>
      </p:pic>
      <p:sp>
        <p:nvSpPr>
          <p:cNvPr id="5" name="4 - Ορθογώνιο"/>
          <p:cNvSpPr/>
          <p:nvPr/>
        </p:nvSpPr>
        <p:spPr>
          <a:xfrm>
            <a:off x="2447595" y="1052737"/>
            <a:ext cx="8064896" cy="646331"/>
          </a:xfrm>
          <a:prstGeom prst="rect">
            <a:avLst/>
          </a:prstGeom>
        </p:spPr>
        <p:txBody>
          <a:bodyPr wrap="square">
            <a:spAutoFit/>
          </a:bodyPr>
          <a:lstStyle/>
          <a:p>
            <a:pPr algn="ctr"/>
            <a:r>
              <a:rPr lang="el-GR" dirty="0"/>
              <a:t>Η Παπούα Νέα Γουινέα είναι νησιωτικό κράτος στην Ωκεανία, που βρίσκεται βόρεια της Αυστραλίας.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082924"/>
          </a:xfrm>
        </p:spPr>
        <p:txBody>
          <a:bodyPr>
            <a:normAutofit/>
          </a:bodyPr>
          <a:lstStyle/>
          <a:p>
            <a:r>
              <a:rPr lang="el-GR" sz="1800" dirty="0"/>
              <a:t>Η χώρα αποτελεί μία από τις πλέον ανεξερεύνητες στον κόσμο, τόσο πολιτιστικά όσο και γεωγραφικά. Πιστεύεται ότι στο εσωτερικό της χώρας υπάρχουν πολλά άγνωστα ακόμα είδη χλωρίδας και πανίδας. </a:t>
            </a:r>
            <a:br>
              <a:rPr lang="el-GR" dirty="0"/>
            </a:br>
            <a:endParaRPr lang="el-GR" dirty="0"/>
          </a:p>
        </p:txBody>
      </p:sp>
      <p:pic>
        <p:nvPicPr>
          <p:cNvPr id="4" name="Content Placeholder 3" descr="depositphotos_112393374-stock-photo-posing-native-women-in-papua.jpg"/>
          <p:cNvPicPr>
            <a:picLocks noGrp="1" noChangeAspect="1"/>
          </p:cNvPicPr>
          <p:nvPr>
            <p:ph idx="1"/>
          </p:nvPr>
        </p:nvPicPr>
        <p:blipFill>
          <a:blip r:embed="rId2" cstate="print"/>
          <a:stretch>
            <a:fillRect/>
          </a:stretch>
        </p:blipFill>
        <p:spPr>
          <a:xfrm>
            <a:off x="2735627" y="2636912"/>
            <a:ext cx="6858048" cy="328614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39982"/>
          </a:xfrm>
        </p:spPr>
        <p:txBody>
          <a:bodyPr>
            <a:noAutofit/>
          </a:bodyPr>
          <a:lstStyle/>
          <a:p>
            <a:r>
              <a:rPr lang="el-GR" sz="1800" dirty="0"/>
              <a:t>Πληθυσμοί από </a:t>
            </a:r>
            <a:r>
              <a:rPr lang="el-GR" sz="1800" dirty="0" err="1"/>
              <a:t>Μελανήσιους</a:t>
            </a:r>
            <a:r>
              <a:rPr lang="el-GR" sz="1800" dirty="0"/>
              <a:t> και Παπούα κατοικούσαν στην περιοχή όπου βρίσκεται η σημερινή χώρα πριν από χιλιάδες χρόνια. Τα λείψανα από την παρουσία ανθρώπων ανάγονται σε 50.000 χρόνια πριν. </a:t>
            </a:r>
            <a:br>
              <a:rPr lang="el-GR" sz="1800" dirty="0"/>
            </a:br>
            <a:r>
              <a:rPr lang="el-GR" sz="1800" dirty="0"/>
              <a:t>Η μαλαϊκή λέξη «Παπούα» περιγράφει τα σγουρά μαλλιά των Μελανήσιων κατοίκων.</a:t>
            </a:r>
            <a:br>
              <a:rPr lang="el-GR" sz="1800" dirty="0"/>
            </a:br>
            <a:r>
              <a:rPr lang="el-GR" sz="1800" dirty="0"/>
              <a:t>Ο συνολικός πληθυσμός της χώρας είναι 7.275.324 κάτοικοι, σύμφωνα με την απογραφή του 2011. </a:t>
            </a:r>
          </a:p>
        </p:txBody>
      </p:sp>
      <p:pic>
        <p:nvPicPr>
          <p:cNvPr id="6" name="Content Placeholder 5" descr="292C350800000578-0-The_Goroka_Show_takes_place_annually_in_September_it_s_a_rare_op-a-46_1432892480774.jpg"/>
          <p:cNvPicPr>
            <a:picLocks noGrp="1" noChangeAspect="1"/>
          </p:cNvPicPr>
          <p:nvPr>
            <p:ph idx="1"/>
          </p:nvPr>
        </p:nvPicPr>
        <p:blipFill>
          <a:blip r:embed="rId2" cstate="print"/>
          <a:stretch>
            <a:fillRect/>
          </a:stretch>
        </p:blipFill>
        <p:spPr>
          <a:xfrm>
            <a:off x="2952728" y="2786058"/>
            <a:ext cx="6762797" cy="32861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σπίια παούα 3.jpg"/>
          <p:cNvPicPr>
            <a:picLocks noChangeAspect="1"/>
          </p:cNvPicPr>
          <p:nvPr/>
        </p:nvPicPr>
        <p:blipFill>
          <a:blip r:embed="rId2" cstate="print"/>
          <a:stretch>
            <a:fillRect/>
          </a:stretch>
        </p:blipFill>
        <p:spPr>
          <a:xfrm rot="20410691">
            <a:off x="564490" y="591467"/>
            <a:ext cx="4123513" cy="4102148"/>
          </a:xfrm>
          <a:prstGeom prst="rect">
            <a:avLst/>
          </a:prstGeom>
        </p:spPr>
      </p:pic>
      <p:pic>
        <p:nvPicPr>
          <p:cNvPr id="3" name="2 - Εικόνα" descr="σπίτια παούα 2.jpg"/>
          <p:cNvPicPr>
            <a:picLocks noChangeAspect="1"/>
          </p:cNvPicPr>
          <p:nvPr/>
        </p:nvPicPr>
        <p:blipFill>
          <a:blip r:embed="rId3" cstate="print"/>
          <a:stretch>
            <a:fillRect/>
          </a:stretch>
        </p:blipFill>
        <p:spPr>
          <a:xfrm rot="1038197">
            <a:off x="8121440" y="678199"/>
            <a:ext cx="3885048" cy="3879250"/>
          </a:xfrm>
          <a:prstGeom prst="rect">
            <a:avLst/>
          </a:prstGeom>
        </p:spPr>
      </p:pic>
      <p:pic>
        <p:nvPicPr>
          <p:cNvPr id="4" name="3 - Εικόνα" descr="σπίτισ παπούα.jpg"/>
          <p:cNvPicPr>
            <a:picLocks noChangeAspect="1"/>
          </p:cNvPicPr>
          <p:nvPr/>
        </p:nvPicPr>
        <p:blipFill>
          <a:blip r:embed="rId4" cstate="print"/>
          <a:stretch>
            <a:fillRect/>
          </a:stretch>
        </p:blipFill>
        <p:spPr>
          <a:xfrm>
            <a:off x="4655840" y="476672"/>
            <a:ext cx="3390285" cy="2542714"/>
          </a:xfrm>
          <a:prstGeom prst="rect">
            <a:avLst/>
          </a:prstGeom>
        </p:spPr>
      </p:pic>
      <p:sp>
        <p:nvSpPr>
          <p:cNvPr id="5" name="4 - TextBox"/>
          <p:cNvSpPr txBox="1"/>
          <p:nvPr/>
        </p:nvSpPr>
        <p:spPr>
          <a:xfrm>
            <a:off x="2735627" y="5013177"/>
            <a:ext cx="7968885" cy="646331"/>
          </a:xfrm>
          <a:prstGeom prst="rect">
            <a:avLst/>
          </a:prstGeom>
          <a:noFill/>
        </p:spPr>
        <p:txBody>
          <a:bodyPr wrap="square" rtlCol="0">
            <a:spAutoFit/>
          </a:bodyPr>
          <a:lstStyle/>
          <a:p>
            <a:r>
              <a:rPr lang="el-GR" dirty="0"/>
              <a:t>Τα σπίτια τους είναι ξύλινα με όμορφες διακοσμήσεις και </a:t>
            </a:r>
          </a:p>
          <a:p>
            <a:r>
              <a:rPr lang="el-GR" dirty="0"/>
              <a:t>βρίσκονται λίγα μέτρα από την επιφάνεια της γης!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97040"/>
          </a:xfrm>
        </p:spPr>
        <p:txBody>
          <a:bodyPr>
            <a:noAutofit/>
          </a:bodyPr>
          <a:lstStyle/>
          <a:p>
            <a:r>
              <a:rPr lang="el-GR" sz="1800" dirty="0"/>
              <a:t>Η χώρα έχει τις περισσότερες γλώσσες από οποιαδήποτε άλλη. Ομιλούνται 820 τοπικές διάλεκτοι. Οι ιθαγενείς γλώσσες ταξινομούνται σε δύο μεγάλες ομάδες: στις αυστραλονησιακές γλώσσες και στις μη αυστραλονησιακές ή γλώσσες Παπούα. </a:t>
            </a:r>
          </a:p>
        </p:txBody>
      </p:sp>
      <p:pic>
        <p:nvPicPr>
          <p:cNvPr id="5" name="Content Placeholder 4" descr="292C34AE00000578-0-A_tribe_covered_in_clay_paint_carrying_bow_and_arrows_were_just_-a-41_1432892466301.jpg"/>
          <p:cNvPicPr>
            <a:picLocks noGrp="1" noChangeAspect="1"/>
          </p:cNvPicPr>
          <p:nvPr>
            <p:ph idx="1"/>
          </p:nvPr>
        </p:nvPicPr>
        <p:blipFill>
          <a:blip r:embed="rId2" cstate="print"/>
          <a:stretch>
            <a:fillRect/>
          </a:stretch>
        </p:blipFill>
        <p:spPr>
          <a:xfrm>
            <a:off x="2331981" y="2357439"/>
            <a:ext cx="7528039" cy="37687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25866"/>
          </a:xfrm>
        </p:spPr>
        <p:txBody>
          <a:bodyPr>
            <a:noAutofit/>
          </a:bodyPr>
          <a:lstStyle/>
          <a:p>
            <a:r>
              <a:rPr lang="el-GR" sz="1800" dirty="0"/>
              <a:t>Οι δικαστικές και οι κυβερνητικές πρακτικές τηρούν το συνταγματικό δικαίωμα της ελευθερίας έκφρασης, λόγου και θρησκείας. </a:t>
            </a:r>
            <a:br>
              <a:rPr lang="el-GR" sz="1800" dirty="0"/>
            </a:br>
            <a:r>
              <a:rPr lang="el-GR" sz="1800" dirty="0"/>
              <a:t>Αναφορικά με τη χριστιανική θρησκεία, σύμφωνα με την απογραφή του 2000 το 96% των πολιτών είναι μέλη της Χριστιανικής Εκκλησίας. Πολλοί πολίτες, ωστόσο, συνδυάζουν τη χριστιανική λατρεία με μερικές προχριστιανικές και παραδοσιακές πρακτικές των αυτοχθόνων.</a:t>
            </a:r>
            <a:br>
              <a:rPr lang="el-GR" sz="1800" dirty="0"/>
            </a:br>
            <a:r>
              <a:rPr lang="el-GR" sz="1800" dirty="0"/>
              <a:t>Οι παραδοσιακές θρησκείες είναι συχνά ανιμιστικές και πολλές φορές τείνουν να συμπεριλαμβάνουν στοιχεία από την αρχαία λατρεία. Επικρατούσα δοξασία μεταξύ των παραδοσιακών φυλών είναι η masalai, που είναι τα κακά πνεύματα. </a:t>
            </a:r>
          </a:p>
        </p:txBody>
      </p:sp>
      <p:pic>
        <p:nvPicPr>
          <p:cNvPr id="4" name="Content Placeholder 3" descr="292C34BD00000578-0-Sing_sing_is_an_important_part_of_the_festivities_with_traveller-a-42_1432892468951.jpg"/>
          <p:cNvPicPr>
            <a:picLocks noGrp="1" noChangeAspect="1"/>
          </p:cNvPicPr>
          <p:nvPr>
            <p:ph idx="1"/>
          </p:nvPr>
        </p:nvPicPr>
        <p:blipFill>
          <a:blip r:embed="rId2" cstate="print"/>
          <a:stretch>
            <a:fillRect/>
          </a:stretch>
        </p:blipFill>
        <p:spPr>
          <a:xfrm>
            <a:off x="3047979" y="3929067"/>
            <a:ext cx="6096043" cy="2428891"/>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d885aa62100001106ea1191.jpeg"/>
          <p:cNvPicPr>
            <a:picLocks noChangeAspect="1"/>
          </p:cNvPicPr>
          <p:nvPr/>
        </p:nvPicPr>
        <p:blipFill>
          <a:blip r:embed="rId2" cstate="print"/>
          <a:stretch>
            <a:fillRect/>
          </a:stretch>
        </p:blipFill>
        <p:spPr>
          <a:xfrm>
            <a:off x="1142965" y="785794"/>
            <a:ext cx="10001320" cy="51435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871" y="2918854"/>
            <a:ext cx="10515600" cy="1325563"/>
          </a:xfrm>
        </p:spPr>
        <p:txBody>
          <a:bodyPr>
            <a:normAutofit fontScale="90000"/>
          </a:bodyPr>
          <a:lstStyle/>
          <a:p>
            <a:pPr algn="ctr"/>
            <a:br>
              <a:rPr lang="el-GR" dirty="0"/>
            </a:br>
            <a:r>
              <a:rPr lang="el-GR" dirty="0"/>
              <a:t>Την εργασία επιμελήθηκαν οι μαθήτριες:</a:t>
            </a:r>
            <a:br>
              <a:rPr lang="el-GR" dirty="0"/>
            </a:br>
            <a:br>
              <a:rPr lang="el-GR" dirty="0"/>
            </a:br>
            <a:r>
              <a:rPr lang="el-GR" dirty="0"/>
              <a:t>ΝΕΦΕΛΗ Α</a:t>
            </a:r>
            <a:r>
              <a:rPr lang="en-US" dirty="0"/>
              <a:t>.</a:t>
            </a:r>
            <a:br>
              <a:rPr lang="el-GR" dirty="0"/>
            </a:br>
            <a:r>
              <a:rPr lang="el-GR" dirty="0"/>
              <a:t>ΑΝΝΑ Γ</a:t>
            </a:r>
            <a:r>
              <a:rPr lang="en-US" dirty="0"/>
              <a:t>.</a:t>
            </a:r>
            <a:br>
              <a:rPr lang="el-GR" dirty="0"/>
            </a:br>
            <a:r>
              <a:rPr lang="el-GR" dirty="0"/>
              <a:t>ΠΑΡΑΣΚΕΥΗ Ν</a:t>
            </a:r>
            <a:r>
              <a:rPr lang="en-US" dirty="0"/>
              <a:t>.</a:t>
            </a:r>
            <a:br>
              <a:rPr lang="el-GR" dirty="0"/>
            </a:br>
            <a:r>
              <a:rPr lang="el-GR" dirty="0"/>
              <a:t>ΚΩΝΣΤΑΝΤΙΝΑ  Ζ</a:t>
            </a:r>
            <a:r>
              <a:rPr lang="en-US" dirty="0"/>
              <a:t>.</a:t>
            </a:r>
            <a:br>
              <a:rPr lang="el-GR" dirty="0"/>
            </a:br>
            <a:r>
              <a:rPr lang="el-GR" dirty="0"/>
              <a:t>ΝΕΚΤΑΡΙΑ  Ζ</a:t>
            </a:r>
            <a:r>
              <a:rPr lang="en-US" dirty="0"/>
              <a:t>.</a:t>
            </a:r>
            <a:br>
              <a:rPr lang="el-GR" dirty="0"/>
            </a:br>
            <a:endParaRPr lang="el-GR" dirty="0"/>
          </a:p>
        </p:txBody>
      </p:sp>
      <p:sp>
        <p:nvSpPr>
          <p:cNvPr id="7" name="6 - Καρδιά"/>
          <p:cNvSpPr/>
          <p:nvPr/>
        </p:nvSpPr>
        <p:spPr>
          <a:xfrm rot="1013481">
            <a:off x="749645" y="1103870"/>
            <a:ext cx="914400" cy="914400"/>
          </a:xfrm>
          <a:prstGeom prst="hear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Καρδιά"/>
          <p:cNvSpPr/>
          <p:nvPr/>
        </p:nvSpPr>
        <p:spPr>
          <a:xfrm rot="20683956">
            <a:off x="10412626" y="881449"/>
            <a:ext cx="914400" cy="914400"/>
          </a:xfrm>
          <a:prstGeom prst="hear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Καρδιά"/>
          <p:cNvSpPr/>
          <p:nvPr/>
        </p:nvSpPr>
        <p:spPr>
          <a:xfrm rot="19906169">
            <a:off x="1375720" y="5132172"/>
            <a:ext cx="914400" cy="914400"/>
          </a:xfrm>
          <a:prstGeom prst="hear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Καρδιά"/>
          <p:cNvSpPr/>
          <p:nvPr/>
        </p:nvSpPr>
        <p:spPr>
          <a:xfrm>
            <a:off x="11401168" y="5758249"/>
            <a:ext cx="683740" cy="601362"/>
          </a:xfrm>
          <a:prstGeom prst="heart">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83200" y="2555444"/>
            <a:ext cx="5462320" cy="2549956"/>
          </a:xfrm>
          <a:prstGeom prst="rect">
            <a:avLst/>
          </a:prstGeom>
        </p:spPr>
      </p:pic>
      <p:sp>
        <p:nvSpPr>
          <p:cNvPr id="3" name="object 3"/>
          <p:cNvSpPr txBox="1">
            <a:spLocks noGrp="1"/>
          </p:cNvSpPr>
          <p:nvPr>
            <p:ph type="title"/>
          </p:nvPr>
        </p:nvSpPr>
        <p:spPr>
          <a:xfrm>
            <a:off x="2861241" y="494578"/>
            <a:ext cx="6469519" cy="456663"/>
          </a:xfrm>
          <a:prstGeom prst="rect">
            <a:avLst/>
          </a:prstGeom>
        </p:spPr>
        <p:txBody>
          <a:bodyPr vert="horz" wrap="square" lIns="0" tIns="13335" rIns="0" bIns="0" rtlCol="0">
            <a:spAutoFit/>
          </a:bodyPr>
          <a:lstStyle/>
          <a:p>
            <a:pPr algn="l"/>
            <a:r>
              <a:rPr lang="el-GR" sz="3200" b="1" i="0" dirty="0">
                <a:solidFill>
                  <a:srgbClr val="111111"/>
                </a:solidFill>
                <a:effectLst/>
                <a:latin typeface="+mj-lt"/>
              </a:rPr>
              <a:t>Ποιοι είναι οι Αβορίγινες;</a:t>
            </a:r>
          </a:p>
        </p:txBody>
      </p:sp>
      <p:sp>
        <p:nvSpPr>
          <p:cNvPr id="4" name="object 4"/>
          <p:cNvSpPr txBox="1"/>
          <p:nvPr/>
        </p:nvSpPr>
        <p:spPr>
          <a:xfrm>
            <a:off x="2564375" y="1455766"/>
            <a:ext cx="6233635" cy="336887"/>
          </a:xfrm>
          <a:prstGeom prst="rect">
            <a:avLst/>
          </a:prstGeom>
        </p:spPr>
        <p:txBody>
          <a:bodyPr vert="horz" wrap="square" lIns="0" tIns="8255" rIns="0" bIns="0" rtlCol="0">
            <a:spAutoFit/>
          </a:bodyPr>
          <a:lstStyle/>
          <a:p>
            <a:pPr marL="12065" marR="5080" algn="just">
              <a:lnSpc>
                <a:spcPct val="112599"/>
              </a:lnSpc>
              <a:spcBef>
                <a:spcPts val="65"/>
              </a:spcBef>
              <a:tabLst>
                <a:tab pos="357505" algn="l"/>
                <a:tab pos="363220" algn="l"/>
              </a:tabLst>
            </a:pPr>
            <a:r>
              <a:rPr lang="el-GR" sz="2000" dirty="0">
                <a:solidFill>
                  <a:srgbClr val="010101"/>
                </a:solidFill>
                <a:latin typeface="+mn-lt"/>
                <a:cs typeface="Times New Roman"/>
              </a:rPr>
              <a:t>Οι Αβορίγινες είναι οι αυτόχθονες κάτοικοι της Αυστραλίας. </a:t>
            </a:r>
            <a:endParaRPr lang="en-US" sz="2000" dirty="0">
              <a:latin typeface="+mn-lt"/>
              <a:cs typeface="Arial"/>
            </a:endParaRPr>
          </a:p>
        </p:txBody>
      </p:sp>
      <p:pic>
        <p:nvPicPr>
          <p:cNvPr id="6" name="Εικόνα 5">
            <a:extLst>
              <a:ext uri="{FF2B5EF4-FFF2-40B4-BE49-F238E27FC236}">
                <a16:creationId xmlns:a16="http://schemas.microsoft.com/office/drawing/2014/main" id="{DA6EB277-F95C-9A88-854F-8A6F48406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939" y="2587194"/>
            <a:ext cx="3352800" cy="2514600"/>
          </a:xfrm>
          <a:prstGeom prst="rect">
            <a:avLst/>
          </a:prstGeom>
        </p:spPr>
      </p:pic>
      <p:sp>
        <p:nvSpPr>
          <p:cNvPr id="7" name="object 4">
            <a:extLst>
              <a:ext uri="{FF2B5EF4-FFF2-40B4-BE49-F238E27FC236}">
                <a16:creationId xmlns:a16="http://schemas.microsoft.com/office/drawing/2014/main" id="{BB2CBAC5-7BA1-E00B-5E73-4B62C70E559E}"/>
              </a:ext>
            </a:extLst>
          </p:cNvPr>
          <p:cNvSpPr txBox="1"/>
          <p:nvPr/>
        </p:nvSpPr>
        <p:spPr>
          <a:xfrm>
            <a:off x="1336939" y="5257801"/>
            <a:ext cx="9266767" cy="947439"/>
          </a:xfrm>
          <a:prstGeom prst="rect">
            <a:avLst/>
          </a:prstGeom>
        </p:spPr>
        <p:txBody>
          <a:bodyPr vert="horz" wrap="square" lIns="0" tIns="8255" rIns="0" bIns="0" rtlCol="0">
            <a:spAutoFit/>
          </a:bodyPr>
          <a:lstStyle/>
          <a:p>
            <a:pPr marL="12065" marR="5080" algn="just">
              <a:lnSpc>
                <a:spcPct val="112599"/>
              </a:lnSpc>
              <a:spcBef>
                <a:spcPts val="65"/>
              </a:spcBef>
              <a:tabLst>
                <a:tab pos="357505" algn="l"/>
                <a:tab pos="363220" algn="l"/>
              </a:tabLst>
            </a:pPr>
            <a:r>
              <a:rPr lang="el-GR" dirty="0">
                <a:solidFill>
                  <a:srgbClr val="010101"/>
                </a:solidFill>
                <a:latin typeface="+mn-lt"/>
                <a:cs typeface="Times New Roman"/>
              </a:rPr>
              <a:t> Σήμερα, οι Αβορίγινες αποτελούν μόνο το 2% των κατοίκων της Αυστραλίας. Ζουν σε μεγάλες πόλεις ή στις άκρες των εσωτερικών της Αυστραλίας και συνεχίζουν να προσπαθούν για να διατηρήσουν την εθνική τους ταυτότητα</a:t>
            </a:r>
            <a:endParaRPr lang="en-US" dirty="0">
              <a:latin typeface="+mn-lt"/>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15001" y="469956"/>
            <a:ext cx="10926985" cy="505908"/>
          </a:xfrm>
          <a:prstGeom prst="rect">
            <a:avLst/>
          </a:prstGeom>
        </p:spPr>
        <p:txBody>
          <a:bodyPr vert="horz" wrap="square" lIns="0" tIns="13335" rIns="0" bIns="0" rtlCol="0">
            <a:spAutoFit/>
          </a:bodyPr>
          <a:lstStyle/>
          <a:p>
            <a:pPr marL="1161415" algn="l">
              <a:lnSpc>
                <a:spcPct val="100000"/>
              </a:lnSpc>
              <a:spcBef>
                <a:spcPts val="105"/>
              </a:spcBef>
            </a:pPr>
            <a:r>
              <a:rPr lang="el-GR" sz="3200" b="1" spc="-130" dirty="0">
                <a:solidFill>
                  <a:srgbClr val="050505"/>
                </a:solidFill>
                <a:latin typeface="+mj-lt"/>
                <a:cs typeface="Arial"/>
              </a:rPr>
              <a:t>  Πως είναι εξωτερικά οι </a:t>
            </a:r>
            <a:r>
              <a:rPr lang="el-GR" sz="3200" b="1" spc="-130" dirty="0">
                <a:solidFill>
                  <a:srgbClr val="050505"/>
                </a:solidFill>
                <a:latin typeface="+mj-lt"/>
              </a:rPr>
              <a:t>Αβορίγινες </a:t>
            </a:r>
            <a:endParaRPr sz="3200" b="1" spc="-130" dirty="0">
              <a:solidFill>
                <a:srgbClr val="050505"/>
              </a:solidFill>
              <a:latin typeface="+mj-lt"/>
              <a:cs typeface="Arial"/>
            </a:endParaRPr>
          </a:p>
        </p:txBody>
      </p:sp>
      <p:sp>
        <p:nvSpPr>
          <p:cNvPr id="4" name="object 4"/>
          <p:cNvSpPr txBox="1"/>
          <p:nvPr/>
        </p:nvSpPr>
        <p:spPr>
          <a:xfrm>
            <a:off x="715001" y="1528774"/>
            <a:ext cx="3494193" cy="2636043"/>
          </a:xfrm>
          <a:prstGeom prst="rect">
            <a:avLst/>
          </a:prstGeom>
        </p:spPr>
        <p:txBody>
          <a:bodyPr vert="horz" wrap="square" lIns="0" tIns="40005" rIns="0" bIns="0" rtlCol="0">
            <a:spAutoFit/>
          </a:bodyPr>
          <a:lstStyle/>
          <a:p>
            <a:pPr marL="12065" marR="5080">
              <a:lnSpc>
                <a:spcPct val="92500"/>
              </a:lnSpc>
              <a:spcBef>
                <a:spcPts val="315"/>
              </a:spcBef>
              <a:tabLst>
                <a:tab pos="354965" algn="l"/>
              </a:tabLst>
            </a:pPr>
            <a:r>
              <a:rPr lang="el-GR" sz="1600" dirty="0">
                <a:solidFill>
                  <a:srgbClr val="050505"/>
                </a:solidFill>
                <a:latin typeface="Arial"/>
                <a:cs typeface="Arial"/>
              </a:rPr>
              <a:t>Οι Αβορίγινες της Αυστραλίας έχουν μια πολύ διαφοροποιημένη εμφάνιση, καθώς προέρχονται από πολλές διαφορετικές </a:t>
            </a:r>
            <a:r>
              <a:rPr lang="el-GR" sz="1600" dirty="0" err="1">
                <a:solidFill>
                  <a:srgbClr val="050505"/>
                </a:solidFill>
                <a:latin typeface="Arial"/>
                <a:cs typeface="Arial"/>
              </a:rPr>
              <a:t>εθνοτικές</a:t>
            </a:r>
            <a:r>
              <a:rPr lang="el-GR" sz="1600" dirty="0">
                <a:solidFill>
                  <a:srgbClr val="050505"/>
                </a:solidFill>
                <a:latin typeface="Arial"/>
                <a:cs typeface="Arial"/>
              </a:rPr>
              <a:t> ομάδες. Ωστόσο έχουν σκούρο δέρμα και μαύρα μαλλιά</a:t>
            </a:r>
            <a:r>
              <a:rPr lang="el-GR" sz="1600" b="1" dirty="0">
                <a:solidFill>
                  <a:srgbClr val="050505"/>
                </a:solidFill>
                <a:latin typeface="Arial"/>
                <a:cs typeface="Arial"/>
              </a:rPr>
              <a:t>.</a:t>
            </a:r>
          </a:p>
          <a:p>
            <a:pPr marL="12065" marR="5080">
              <a:lnSpc>
                <a:spcPct val="92500"/>
              </a:lnSpc>
              <a:spcBef>
                <a:spcPts val="315"/>
              </a:spcBef>
              <a:tabLst>
                <a:tab pos="354965" algn="l"/>
              </a:tabLst>
            </a:pPr>
            <a:endParaRPr lang="el-GR" sz="1600" dirty="0">
              <a:latin typeface="Arial"/>
              <a:cs typeface="Arial"/>
            </a:endParaRPr>
          </a:p>
          <a:p>
            <a:pPr marL="12065" marR="5080">
              <a:lnSpc>
                <a:spcPct val="92500"/>
              </a:lnSpc>
              <a:spcBef>
                <a:spcPts val="315"/>
              </a:spcBef>
              <a:tabLst>
                <a:tab pos="354965" algn="l"/>
              </a:tabLst>
            </a:pPr>
            <a:r>
              <a:rPr lang="el-GR" sz="1600" dirty="0">
                <a:latin typeface="Arial"/>
                <a:cs typeface="Arial"/>
              </a:rPr>
              <a:t>Όσον αφορά την ενδυμασία έχουν μια πλούσια πολιτιστική κληρονομιά, η οποία αντικατοπτρίζεται και στην ενδυμασία τους. </a:t>
            </a:r>
            <a:endParaRPr lang="en-US" sz="1600" dirty="0">
              <a:latin typeface="Arial"/>
              <a:cs typeface="Arial"/>
            </a:endParaRPr>
          </a:p>
        </p:txBody>
      </p:sp>
      <p:pic>
        <p:nvPicPr>
          <p:cNvPr id="6" name="Εικόνα 5">
            <a:extLst>
              <a:ext uri="{FF2B5EF4-FFF2-40B4-BE49-F238E27FC236}">
                <a16:creationId xmlns:a16="http://schemas.microsoft.com/office/drawing/2014/main" id="{FAC313C1-16BB-9CEB-9AE0-2F4B28A85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1" y="1528774"/>
            <a:ext cx="4904564" cy="2052627"/>
          </a:xfrm>
          <a:prstGeom prst="rect">
            <a:avLst/>
          </a:prstGeom>
        </p:spPr>
      </p:pic>
      <p:pic>
        <p:nvPicPr>
          <p:cNvPr id="8" name="Εικόνα 7">
            <a:extLst>
              <a:ext uri="{FF2B5EF4-FFF2-40B4-BE49-F238E27FC236}">
                <a16:creationId xmlns:a16="http://schemas.microsoft.com/office/drawing/2014/main" id="{6149FEC0-F5A4-B53E-50B5-81FCDE966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3657600"/>
            <a:ext cx="4904564" cy="24330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34717" y="4040869"/>
            <a:ext cx="3657513" cy="2387364"/>
          </a:xfrm>
          <a:prstGeom prst="rect">
            <a:avLst/>
          </a:prstGeom>
        </p:spPr>
      </p:pic>
      <p:sp>
        <p:nvSpPr>
          <p:cNvPr id="3" name="object 3"/>
          <p:cNvSpPr txBox="1">
            <a:spLocks noGrp="1"/>
          </p:cNvSpPr>
          <p:nvPr>
            <p:ph type="title"/>
          </p:nvPr>
        </p:nvSpPr>
        <p:spPr>
          <a:xfrm>
            <a:off x="3349701" y="417067"/>
            <a:ext cx="6102199" cy="505908"/>
          </a:xfrm>
          <a:prstGeom prst="rect">
            <a:avLst/>
          </a:prstGeom>
        </p:spPr>
        <p:txBody>
          <a:bodyPr vert="horz" wrap="square" lIns="0" tIns="13335" rIns="0" bIns="0" rtlCol="0">
            <a:spAutoFit/>
          </a:bodyPr>
          <a:lstStyle/>
          <a:p>
            <a:pPr marL="12700">
              <a:lnSpc>
                <a:spcPct val="100000"/>
              </a:lnSpc>
              <a:spcBef>
                <a:spcPts val="105"/>
              </a:spcBef>
            </a:pPr>
            <a:r>
              <a:rPr lang="el-GR" sz="3200" b="1" spc="-80" dirty="0">
                <a:solidFill>
                  <a:srgbClr val="030303"/>
                </a:solidFill>
                <a:latin typeface="+mj-lt"/>
              </a:rPr>
              <a:t>Η Καθημερινότητα τους.</a:t>
            </a:r>
            <a:endParaRPr sz="3200" b="1" spc="-95" dirty="0">
              <a:solidFill>
                <a:srgbClr val="030303"/>
              </a:solidFill>
              <a:latin typeface="+mj-lt"/>
              <a:cs typeface="Arial"/>
            </a:endParaRPr>
          </a:p>
        </p:txBody>
      </p:sp>
      <p:sp>
        <p:nvSpPr>
          <p:cNvPr id="4" name="object 4"/>
          <p:cNvSpPr txBox="1"/>
          <p:nvPr/>
        </p:nvSpPr>
        <p:spPr>
          <a:xfrm>
            <a:off x="4978400" y="1295400"/>
            <a:ext cx="6513829" cy="842988"/>
          </a:xfrm>
          <a:prstGeom prst="rect">
            <a:avLst/>
          </a:prstGeom>
        </p:spPr>
        <p:txBody>
          <a:bodyPr vert="horz" wrap="square" lIns="0" tIns="8255" rIns="0" bIns="0" rtlCol="0">
            <a:spAutoFit/>
          </a:bodyPr>
          <a:lstStyle/>
          <a:p>
            <a:pPr marL="12065" marR="5080" algn="just">
              <a:lnSpc>
                <a:spcPct val="112599"/>
              </a:lnSpc>
              <a:spcBef>
                <a:spcPts val="65"/>
              </a:spcBef>
              <a:tabLst>
                <a:tab pos="351790" algn="l"/>
                <a:tab pos="360680" algn="l"/>
              </a:tabLst>
            </a:pPr>
            <a:r>
              <a:rPr lang="el-GR" sz="1600" dirty="0">
                <a:solidFill>
                  <a:srgbClr val="030303"/>
                </a:solidFill>
                <a:latin typeface="+mn-lt"/>
                <a:cs typeface="Times New Roman"/>
              </a:rPr>
              <a:t>Η τέχνη είναι ένα σημαντικό στοιχείο της καθημερινότητας των Αβορίγινων. Δημιουργούν έργα τέχνης, όπως τοιχογραφίες, γλυπτά, ανάγλυφα και υαλουργήματα. </a:t>
            </a:r>
            <a:endParaRPr sz="1600" dirty="0">
              <a:latin typeface="+mn-lt"/>
              <a:cs typeface="Arial"/>
            </a:endParaRPr>
          </a:p>
        </p:txBody>
      </p:sp>
      <p:pic>
        <p:nvPicPr>
          <p:cNvPr id="5" name="Εικόνα 4">
            <a:extLst>
              <a:ext uri="{FF2B5EF4-FFF2-40B4-BE49-F238E27FC236}">
                <a16:creationId xmlns:a16="http://schemas.microsoft.com/office/drawing/2014/main" id="{E1C9F561-FE66-36FB-652A-8418C2392A13}"/>
              </a:ext>
            </a:extLst>
          </p:cNvPr>
          <p:cNvPicPr>
            <a:picLocks noChangeAspect="1"/>
          </p:cNvPicPr>
          <p:nvPr/>
        </p:nvPicPr>
        <p:blipFill>
          <a:blip r:embed="rId3" cstate="print"/>
          <a:stretch>
            <a:fillRect/>
          </a:stretch>
        </p:blipFill>
        <p:spPr>
          <a:xfrm>
            <a:off x="742103" y="1295401"/>
            <a:ext cx="3973832" cy="2240467"/>
          </a:xfrm>
          <a:prstGeom prst="rect">
            <a:avLst/>
          </a:prstGeom>
        </p:spPr>
      </p:pic>
      <p:sp>
        <p:nvSpPr>
          <p:cNvPr id="9" name="TextBox 8">
            <a:extLst>
              <a:ext uri="{FF2B5EF4-FFF2-40B4-BE49-F238E27FC236}">
                <a16:creationId xmlns:a16="http://schemas.microsoft.com/office/drawing/2014/main" id="{DB8E7F64-C73F-1A71-5090-507E58EFF6BE}"/>
              </a:ext>
            </a:extLst>
          </p:cNvPr>
          <p:cNvSpPr txBox="1"/>
          <p:nvPr/>
        </p:nvSpPr>
        <p:spPr>
          <a:xfrm>
            <a:off x="699771" y="4419600"/>
            <a:ext cx="6096000" cy="1077218"/>
          </a:xfrm>
          <a:prstGeom prst="rect">
            <a:avLst/>
          </a:prstGeom>
          <a:noFill/>
        </p:spPr>
        <p:txBody>
          <a:bodyPr wrap="square">
            <a:spAutoFit/>
          </a:bodyPr>
          <a:lstStyle/>
          <a:p>
            <a:r>
              <a:rPr lang="el-GR" sz="1600" dirty="0">
                <a:latin typeface="+mn-lt"/>
              </a:rPr>
              <a:t>Στην καθημερινότητά τους συνεχίζουν να διατηρούν τις παραδόσεις και τις πεποιθήσεις τους, που συχνά σχετίζονται με τη φύση και το σύμπαν. Επίσης, συμμετέχουν σε τελετές και γιορτές, που είναι σημαντικό μέρος της πολιτιστικής τους ταυτότητας.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06400" y="457200"/>
            <a:ext cx="10688319" cy="505908"/>
          </a:xfrm>
          <a:prstGeom prst="rect">
            <a:avLst/>
          </a:prstGeom>
        </p:spPr>
        <p:txBody>
          <a:bodyPr vert="horz" wrap="square" lIns="0" tIns="13335" rIns="0" bIns="0" rtlCol="0" anchor="t">
            <a:spAutoFit/>
          </a:bodyPr>
          <a:lstStyle/>
          <a:p>
            <a:pPr marL="1508760" algn="ctr">
              <a:lnSpc>
                <a:spcPct val="100000"/>
              </a:lnSpc>
              <a:spcBef>
                <a:spcPts val="105"/>
              </a:spcBef>
            </a:pPr>
            <a:r>
              <a:rPr lang="el-GR" sz="3200" b="1" spc="-10" dirty="0">
                <a:latin typeface="+mj-lt"/>
              </a:rPr>
              <a:t>Οι κατοικίες τους.</a:t>
            </a:r>
            <a:endParaRPr sz="3200" b="1" spc="-10" dirty="0">
              <a:latin typeface="+mj-lt"/>
            </a:endParaRPr>
          </a:p>
        </p:txBody>
      </p:sp>
      <p:sp>
        <p:nvSpPr>
          <p:cNvPr id="5" name="object 5"/>
          <p:cNvSpPr txBox="1">
            <a:spLocks noGrp="1"/>
          </p:cNvSpPr>
          <p:nvPr>
            <p:ph type="body" idx="1"/>
          </p:nvPr>
        </p:nvSpPr>
        <p:spPr>
          <a:xfrm>
            <a:off x="692128" y="1219201"/>
            <a:ext cx="10688320" cy="1169294"/>
          </a:xfrm>
          <a:prstGeom prst="rect">
            <a:avLst/>
          </a:prstGeom>
        </p:spPr>
        <p:txBody>
          <a:bodyPr vert="horz" wrap="square" lIns="0" tIns="12700" rIns="0" bIns="0" rtlCol="0">
            <a:spAutoFit/>
          </a:bodyPr>
          <a:lstStyle/>
          <a:p>
            <a:pPr marL="12065" marR="5080">
              <a:lnSpc>
                <a:spcPct val="117800"/>
              </a:lnSpc>
              <a:spcBef>
                <a:spcPts val="100"/>
              </a:spcBef>
              <a:tabLst>
                <a:tab pos="356870" algn="l"/>
                <a:tab pos="358775" algn="l"/>
              </a:tabLst>
            </a:pPr>
            <a:endParaRPr lang="el-GR" sz="1600" dirty="0"/>
          </a:p>
          <a:p>
            <a:pPr marL="12065" marR="5080">
              <a:lnSpc>
                <a:spcPct val="117800"/>
              </a:lnSpc>
              <a:spcBef>
                <a:spcPts val="100"/>
              </a:spcBef>
              <a:buNone/>
              <a:tabLst>
                <a:tab pos="356870" algn="l"/>
                <a:tab pos="358775" algn="l"/>
              </a:tabLst>
            </a:pPr>
            <a:r>
              <a:rPr lang="el-GR" sz="1600" dirty="0"/>
              <a:t>Στις παραδοσιακές κοινότητες, οι Αβορίγινες χρησιμοποιούν φυσικά υλικά για την κατασκευή των σπιτιών τους, όπως κλαδιά, φύλλα και γη. Αυτά τα σπίτια είναι προσωρινά και να χρησιμοποιούνται κυρίως για προστασία από τον καιρό αφού ζούνε σαν νομάδες και μετακινούνται συχνά.</a:t>
            </a:r>
            <a:endParaRPr lang="en-US" sz="1600" spc="100" dirty="0"/>
          </a:p>
        </p:txBody>
      </p:sp>
      <p:pic>
        <p:nvPicPr>
          <p:cNvPr id="7" name="Εικόνα 6">
            <a:extLst>
              <a:ext uri="{FF2B5EF4-FFF2-40B4-BE49-F238E27FC236}">
                <a16:creationId xmlns:a16="http://schemas.microsoft.com/office/drawing/2014/main" id="{2184F00D-6BB6-1BAC-F9A7-9CB8252107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839" y="2624325"/>
            <a:ext cx="6490323" cy="337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BD0283-89D5-F86C-A363-EFAFAA37BAB4}"/>
              </a:ext>
            </a:extLst>
          </p:cNvPr>
          <p:cNvSpPr>
            <a:spLocks noGrp="1"/>
          </p:cNvSpPr>
          <p:nvPr>
            <p:ph type="title"/>
          </p:nvPr>
        </p:nvSpPr>
        <p:spPr>
          <a:xfrm>
            <a:off x="2861241" y="304801"/>
            <a:ext cx="6469519" cy="492443"/>
          </a:xfrm>
        </p:spPr>
        <p:txBody>
          <a:bodyPr>
            <a:normAutofit fontScale="90000"/>
          </a:bodyPr>
          <a:lstStyle/>
          <a:p>
            <a:pPr algn="ctr"/>
            <a:r>
              <a:rPr lang="el-GR" sz="3200" b="1" dirty="0">
                <a:latin typeface="+mj-lt"/>
              </a:rPr>
              <a:t>Η Διατροφή τους</a:t>
            </a:r>
          </a:p>
        </p:txBody>
      </p:sp>
      <p:sp>
        <p:nvSpPr>
          <p:cNvPr id="3" name="Θέση κειμένου 2">
            <a:extLst>
              <a:ext uri="{FF2B5EF4-FFF2-40B4-BE49-F238E27FC236}">
                <a16:creationId xmlns:a16="http://schemas.microsoft.com/office/drawing/2014/main" id="{64534CF0-5FD3-6323-261B-09623100EA37}"/>
              </a:ext>
            </a:extLst>
          </p:cNvPr>
          <p:cNvSpPr>
            <a:spLocks noGrp="1"/>
          </p:cNvSpPr>
          <p:nvPr>
            <p:ph type="body" idx="1"/>
          </p:nvPr>
        </p:nvSpPr>
        <p:spPr>
          <a:xfrm>
            <a:off x="609600" y="962400"/>
            <a:ext cx="5181600" cy="5770811"/>
          </a:xfrm>
        </p:spPr>
        <p:txBody>
          <a:bodyPr/>
          <a:lstStyle/>
          <a:p>
            <a:pPr algn="l"/>
            <a:r>
              <a:rPr lang="el-GR" sz="1500" dirty="0">
                <a:latin typeface="+mn-lt"/>
              </a:rPr>
              <a:t>Οι Αβορίγινες έχουν μια ποικίλη διατροφή που διαφέρει ανάλογα με την τοποθεσία και τις πολιτιστικές παραδόσεις τους</a:t>
            </a:r>
          </a:p>
          <a:p>
            <a:pPr algn="l"/>
            <a:r>
              <a:rPr lang="el-GR" sz="1500" b="1" dirty="0">
                <a:latin typeface="+mn-lt"/>
              </a:rPr>
              <a:t>Κρέατα:</a:t>
            </a:r>
            <a:r>
              <a:rPr lang="el-GR" sz="1500" dirty="0">
                <a:latin typeface="+mn-lt"/>
              </a:rPr>
              <a:t> Οι άνδρες κυνηγούσαν άγρια ζώα για κρέας, συμπεριλαμβανομένων των καγκουρό, των άγριων γαλοπουλών, των </a:t>
            </a:r>
            <a:r>
              <a:rPr lang="el-GR" sz="1500" dirty="0" err="1">
                <a:latin typeface="+mn-lt"/>
              </a:rPr>
              <a:t>ποσσούμ</a:t>
            </a:r>
            <a:r>
              <a:rPr lang="el-GR" sz="1500" dirty="0">
                <a:latin typeface="+mn-lt"/>
              </a:rPr>
              <a:t>, των εμού, των </a:t>
            </a:r>
            <a:r>
              <a:rPr lang="el-GR" sz="1500" dirty="0" err="1">
                <a:latin typeface="+mn-lt"/>
              </a:rPr>
              <a:t>μυρμηγκοφάγων</a:t>
            </a:r>
            <a:r>
              <a:rPr lang="el-GR" sz="1500" dirty="0">
                <a:latin typeface="+mn-lt"/>
              </a:rPr>
              <a:t>, των σαυρών και των φιδιών.</a:t>
            </a:r>
          </a:p>
          <a:p>
            <a:pPr algn="l"/>
            <a:r>
              <a:rPr lang="el-GR" sz="1500" b="1" dirty="0" err="1">
                <a:latin typeface="+mn-lt"/>
              </a:rPr>
              <a:t>Damper</a:t>
            </a:r>
            <a:r>
              <a:rPr lang="el-GR" sz="1500" dirty="0">
                <a:latin typeface="+mn-lt"/>
              </a:rPr>
              <a:t>: Οι γυναίκες έφτιαχναν </a:t>
            </a:r>
            <a:r>
              <a:rPr lang="el-GR" sz="1500" dirty="0" err="1">
                <a:latin typeface="+mn-lt"/>
              </a:rPr>
              <a:t>damper</a:t>
            </a:r>
            <a:r>
              <a:rPr lang="el-GR" sz="1500" dirty="0">
                <a:latin typeface="+mn-lt"/>
              </a:rPr>
              <a:t>, ένα είδος ψωμιού, αλέθοντας τοπικά σπόρια σε αλεύρι και ψήνοντάς το πάνω σε κάρβουνα.</a:t>
            </a:r>
          </a:p>
          <a:p>
            <a:pPr algn="l"/>
            <a:r>
              <a:rPr lang="el-GR" sz="1500" b="1" dirty="0">
                <a:latin typeface="+mn-lt"/>
              </a:rPr>
              <a:t>Έντομα: </a:t>
            </a:r>
            <a:r>
              <a:rPr lang="el-GR" sz="1500" dirty="0">
                <a:latin typeface="+mn-lt"/>
              </a:rPr>
              <a:t>Το αυστραλιανό σκουλήκι </a:t>
            </a:r>
            <a:r>
              <a:rPr lang="el-GR" sz="1500" dirty="0" err="1">
                <a:latin typeface="+mn-lt"/>
              </a:rPr>
              <a:t>witchetty</a:t>
            </a:r>
            <a:r>
              <a:rPr lang="el-GR" sz="1500" dirty="0">
                <a:latin typeface="+mn-lt"/>
              </a:rPr>
              <a:t> είναι ένα γνωστό παραδοσιακό τρόφιμο, υψηλό σε πρωτεΐνες. Άλλα έντομα όπως οι τζίτζικες και οι κάμπιες καταναλώνονταν επίσης.</a:t>
            </a:r>
          </a:p>
          <a:p>
            <a:pPr algn="l"/>
            <a:r>
              <a:rPr lang="el-GR" sz="1500" b="1" dirty="0">
                <a:latin typeface="+mn-lt"/>
              </a:rPr>
              <a:t>Φρούτα και Σπόροι: </a:t>
            </a:r>
            <a:r>
              <a:rPr lang="el-GR" sz="1500" dirty="0">
                <a:latin typeface="+mn-lt"/>
              </a:rPr>
              <a:t>Τα ντόπια φρούτα και σπόροι ήταν ουσιαστικά. Αυτά περιλάμβαναν άγρια φρούτα του πάθους, ντομάτα του δάσους, μπανάνα του δάσους, δαμάσκηνα του δάσους, σπόρους </a:t>
            </a:r>
            <a:r>
              <a:rPr lang="el-GR" sz="1500" dirty="0" err="1">
                <a:latin typeface="+mn-lt"/>
              </a:rPr>
              <a:t>mulga</a:t>
            </a:r>
            <a:r>
              <a:rPr lang="el-GR" sz="1500" dirty="0">
                <a:latin typeface="+mn-lt"/>
              </a:rPr>
              <a:t> και σπόρους </a:t>
            </a:r>
            <a:r>
              <a:rPr lang="el-GR" sz="1500" dirty="0" err="1">
                <a:latin typeface="+mn-lt"/>
              </a:rPr>
              <a:t>wattle</a:t>
            </a:r>
            <a:r>
              <a:rPr lang="el-GR" sz="1500" dirty="0">
                <a:latin typeface="+mn-lt"/>
              </a:rPr>
              <a:t>.</a:t>
            </a:r>
          </a:p>
          <a:p>
            <a:pPr algn="l"/>
            <a:r>
              <a:rPr lang="el-GR" sz="1500" b="1" dirty="0">
                <a:latin typeface="+mn-lt"/>
              </a:rPr>
              <a:t>Μέλι και Νέκταρ: </a:t>
            </a:r>
            <a:r>
              <a:rPr lang="el-GR" sz="1500" dirty="0">
                <a:latin typeface="+mn-lt"/>
              </a:rPr>
              <a:t>Συλλέγουν μέλι και νέκταρ από μέλισσες, μυρμήγκια μελιού, λουλούδια και δέντρα .</a:t>
            </a:r>
          </a:p>
        </p:txBody>
      </p:sp>
      <p:pic>
        <p:nvPicPr>
          <p:cNvPr id="6" name="Εικόνα 5">
            <a:extLst>
              <a:ext uri="{FF2B5EF4-FFF2-40B4-BE49-F238E27FC236}">
                <a16:creationId xmlns:a16="http://schemas.microsoft.com/office/drawing/2014/main" id="{85C2CD52-762B-CCD2-D189-056DFA7C5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3" y="964692"/>
            <a:ext cx="5023104" cy="2464308"/>
          </a:xfrm>
          <a:prstGeom prst="rect">
            <a:avLst/>
          </a:prstGeom>
        </p:spPr>
      </p:pic>
      <p:pic>
        <p:nvPicPr>
          <p:cNvPr id="8" name="Εικόνα 7">
            <a:extLst>
              <a:ext uri="{FF2B5EF4-FFF2-40B4-BE49-F238E27FC236}">
                <a16:creationId xmlns:a16="http://schemas.microsoft.com/office/drawing/2014/main" id="{A894E55E-32E2-CBF5-693C-FCE998EC2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0" y="3609150"/>
            <a:ext cx="4688675" cy="2944051"/>
          </a:xfrm>
          <a:prstGeom prst="rect">
            <a:avLst/>
          </a:prstGeom>
        </p:spPr>
      </p:pic>
    </p:spTree>
    <p:extLst>
      <p:ext uri="{BB962C8B-B14F-4D97-AF65-F5344CB8AC3E}">
        <p14:creationId xmlns:p14="http://schemas.microsoft.com/office/powerpoint/2010/main" val="262559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5EAF5-B603-CB0E-F30B-433D0A4B732D}"/>
              </a:ext>
            </a:extLst>
          </p:cNvPr>
          <p:cNvSpPr>
            <a:spLocks noGrp="1"/>
          </p:cNvSpPr>
          <p:nvPr>
            <p:ph type="title"/>
          </p:nvPr>
        </p:nvSpPr>
        <p:spPr>
          <a:xfrm>
            <a:off x="2767910" y="457200"/>
            <a:ext cx="6587559" cy="984885"/>
          </a:xfrm>
        </p:spPr>
        <p:txBody>
          <a:bodyPr/>
          <a:lstStyle/>
          <a:p>
            <a:r>
              <a:rPr lang="el-GR" sz="3200" b="1" dirty="0">
                <a:latin typeface="+mj-lt"/>
              </a:rPr>
              <a:t>Κάτι το ιδιαίτερο για αυτούς</a:t>
            </a:r>
          </a:p>
        </p:txBody>
      </p:sp>
      <p:sp>
        <p:nvSpPr>
          <p:cNvPr id="3" name="Θέση κειμένου 2">
            <a:extLst>
              <a:ext uri="{FF2B5EF4-FFF2-40B4-BE49-F238E27FC236}">
                <a16:creationId xmlns:a16="http://schemas.microsoft.com/office/drawing/2014/main" id="{A7F86B4A-D6F9-48F0-7562-57D14ACF6C4F}"/>
              </a:ext>
            </a:extLst>
          </p:cNvPr>
          <p:cNvSpPr>
            <a:spLocks noGrp="1"/>
          </p:cNvSpPr>
          <p:nvPr>
            <p:ph type="body" idx="1"/>
          </p:nvPr>
        </p:nvSpPr>
        <p:spPr>
          <a:xfrm>
            <a:off x="717529" y="1537077"/>
            <a:ext cx="10688320" cy="553998"/>
          </a:xfrm>
        </p:spPr>
        <p:txBody>
          <a:bodyPr>
            <a:normAutofit lnSpcReduction="10000"/>
          </a:bodyPr>
          <a:lstStyle/>
          <a:p>
            <a:pPr marL="0" indent="0">
              <a:buNone/>
            </a:pPr>
            <a:r>
              <a:rPr lang="el-GR" sz="1800" dirty="0">
                <a:latin typeface="+mn-lt"/>
              </a:rPr>
              <a:t>Οι Αβορίγινες είναι ο αρχαιότερος πολιτισμός στον πλανήτη με καταγωγή από τους πληθυσμούς που εγκατέλειψαν την Αφρική και αδιάλειπτη παρουσία 50.000 χρόνων.</a:t>
            </a:r>
          </a:p>
        </p:txBody>
      </p:sp>
      <p:pic>
        <p:nvPicPr>
          <p:cNvPr id="5" name="Εικόνα 4">
            <a:extLst>
              <a:ext uri="{FF2B5EF4-FFF2-40B4-BE49-F238E27FC236}">
                <a16:creationId xmlns:a16="http://schemas.microsoft.com/office/drawing/2014/main" id="{E638BB5C-33D6-0FC9-994B-DFD41E99B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09" y="2514600"/>
            <a:ext cx="6502400" cy="3188208"/>
          </a:xfrm>
          <a:prstGeom prst="rect">
            <a:avLst/>
          </a:prstGeom>
        </p:spPr>
      </p:pic>
    </p:spTree>
    <p:extLst>
      <p:ext uri="{BB962C8B-B14F-4D97-AF65-F5344CB8AC3E}">
        <p14:creationId xmlns:p14="http://schemas.microsoft.com/office/powerpoint/2010/main" val="113896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t="2997"/>
          <a:stretch/>
        </p:blipFill>
        <p:spPr>
          <a:xfrm>
            <a:off x="3674535" y="1778000"/>
            <a:ext cx="4651904" cy="4995333"/>
          </a:xfrm>
          <a:prstGeom prst="rect">
            <a:avLst/>
          </a:prstGeom>
        </p:spPr>
      </p:pic>
      <p:sp>
        <p:nvSpPr>
          <p:cNvPr id="2" name="Τίτλος 1"/>
          <p:cNvSpPr>
            <a:spLocks noGrp="1"/>
          </p:cNvSpPr>
          <p:nvPr>
            <p:ph type="ctrTitle"/>
          </p:nvPr>
        </p:nvSpPr>
        <p:spPr>
          <a:xfrm>
            <a:off x="262466" y="1037696"/>
            <a:ext cx="11743267" cy="2387600"/>
          </a:xfrm>
        </p:spPr>
        <p:txBody>
          <a:bodyPr>
            <a:normAutofit fontScale="90000"/>
          </a:bodyPr>
          <a:lstStyle/>
          <a:p>
            <a:pPr>
              <a:lnSpc>
                <a:spcPct val="107000"/>
              </a:lnSpc>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Μαορί</a:t>
            </a:r>
            <a:br>
              <a:rPr lang="el-GR" dirty="0">
                <a:effectLst/>
                <a:latin typeface="Calibri" panose="020F0502020204030204" pitchFamily="34" charset="0"/>
                <a:ea typeface="Calibri" panose="020F0502020204030204" pitchFamily="34" charset="0"/>
                <a:cs typeface="Times New Roman" panose="02020603050405020304" pitchFamily="18" charset="0"/>
              </a:rPr>
            </a:b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Οι κάτοικοι της μακρινής </a:t>
            </a:r>
            <a:br>
              <a:rPr lang="el-GR" dirty="0">
                <a:effectLst/>
                <a:latin typeface="Times New Roman" panose="02020603050405020304" pitchFamily="18" charset="0"/>
                <a:ea typeface="Times New Roman" panose="02020603050405020304" pitchFamily="18" charset="0"/>
                <a:cs typeface="Times New Roman" panose="02020603050405020304" pitchFamily="18" charset="0"/>
              </a:rPr>
            </a:b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Νέας Ζηλανδίας</a:t>
            </a:r>
            <a:br>
              <a:rPr lang="el-GR"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30072554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185</TotalTime>
  <Words>1042</Words>
  <Application>Microsoft Office PowerPoint</Application>
  <PresentationFormat>Widescreen</PresentationFormat>
  <Paragraphs>59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Θέμα του Office</vt:lpstr>
      <vt:lpstr>Αυτόχθονες Λαοί </vt:lpstr>
      <vt:lpstr>Αυτόχθονες Λαοί</vt:lpstr>
      <vt:lpstr>Ποιοι είναι οι Αβορίγινες;</vt:lpstr>
      <vt:lpstr>  Πως είναι εξωτερικά οι Αβορίγινες </vt:lpstr>
      <vt:lpstr>Η Καθημερινότητα τους.</vt:lpstr>
      <vt:lpstr>Οι κατοικίες τους.</vt:lpstr>
      <vt:lpstr>Η Διατροφή τους</vt:lpstr>
      <vt:lpstr>Κάτι το ιδιαίτερο για αυτούς</vt:lpstr>
      <vt:lpstr>Μαορί Οι κάτοικοι της μακρινής  Νέας Ζηλανδίας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Αυτόχθονες Λαοί ΠΑΠΟΥΑ!</vt:lpstr>
      <vt:lpstr>PowerPoint Presentation</vt:lpstr>
      <vt:lpstr>Η χώρα αποτελεί μία από τις πλέον ανεξερεύνητες στον κόσμο, τόσο πολιτιστικά όσο και γεωγραφικά. Πιστεύεται ότι στο εσωτερικό της χώρας υπάρχουν πολλά άγνωστα ακόμα είδη χλωρίδας και πανίδας.  </vt:lpstr>
      <vt:lpstr>Πληθυσμοί από Μελανήσιους και Παπούα κατοικούσαν στην περιοχή όπου βρίσκεται η σημερινή χώρα πριν από χιλιάδες χρόνια. Τα λείψανα από την παρουσία ανθρώπων ανάγονται σε 50.000 χρόνια πριν.  Η μαλαϊκή λέξη «Παπούα» περιγράφει τα σγουρά μαλλιά των Μελανήσιων κατοίκων. Ο συνολικός πληθυσμός της χώρας είναι 7.275.324 κάτοικοι, σύμφωνα με την απογραφή του 2011. </vt:lpstr>
      <vt:lpstr>PowerPoint Presentation</vt:lpstr>
      <vt:lpstr>Η χώρα έχει τις περισσότερες γλώσσες από οποιαδήποτε άλλη. Ομιλούνται 820 τοπικές διάλεκτοι. Οι ιθαγενείς γλώσσες ταξινομούνται σε δύο μεγάλες ομάδες: στις αυστραλονησιακές γλώσσες και στις μη αυστραλονησιακές ή γλώσσες Παπούα. </vt:lpstr>
      <vt:lpstr>Οι δικαστικές και οι κυβερνητικές πρακτικές τηρούν το συνταγματικό δικαίωμα της ελευθερίας έκφρασης, λόγου και θρησκείας.  Αναφορικά με τη χριστιανική θρησκεία, σύμφωνα με την απογραφή του 2000 το 96% των πολιτών είναι μέλη της Χριστιανικής Εκκλησίας. Πολλοί πολίτες, ωστόσο, συνδυάζουν τη χριστιανική λατρεία με μερικές προχριστιανικές και παραδοσιακές πρακτικές των αυτοχθόνων. Οι παραδοσιακές θρησκείες είναι συχνά ανιμιστικές και πολλές φορές τείνουν να συμπεριλαμβάνουν στοιχεία από την αρχαία λατρεία. Επικρατούσα δοξασία μεταξύ των παραδοσιακών φυλών είναι η masalai, που είναι τα κακά πνεύματα. </vt:lpstr>
      <vt:lpstr>PowerPoint Presentation</vt:lpstr>
      <vt:lpstr> Την εργασία επιμελήθηκαν οι μαθήτριες:  ΝΕΦΕΛΗ Α. ΑΝΝΑ Γ. ΠΑΡΑΣΚΕΥΗ Ν. ΚΩΝΣΤΑΝΤΙΝΑ  Ζ. ΝΕΚΤΑΡΙΑ  Ζ.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Μαορί Οι κάτοικοι της μακρινής  Νέας Ζηλανδίας</dc:title>
  <dc:creator>Βίλη</dc:creator>
  <cp:lastModifiedBy>Filippos Arampatzis</cp:lastModifiedBy>
  <cp:revision>23</cp:revision>
  <dcterms:created xsi:type="dcterms:W3CDTF">2024-02-14T18:11:14Z</dcterms:created>
  <dcterms:modified xsi:type="dcterms:W3CDTF">2024-03-28T14:35:54Z</dcterms:modified>
</cp:coreProperties>
</file>